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sldIdLst>
    <p:sldId id="316" r:id="rId5"/>
    <p:sldId id="315" r:id="rId6"/>
    <p:sldId id="317" r:id="rId7"/>
    <p:sldId id="329" r:id="rId8"/>
    <p:sldId id="327" r:id="rId9"/>
    <p:sldId id="330" r:id="rId10"/>
    <p:sldId id="332" r:id="rId11"/>
    <p:sldId id="331" r:id="rId12"/>
    <p:sldId id="333" r:id="rId13"/>
    <p:sldId id="334" r:id="rId14"/>
    <p:sldId id="335" r:id="rId15"/>
    <p:sldId id="336" r:id="rId16"/>
    <p:sldId id="337" r:id="rId17"/>
    <p:sldId id="338" r:id="rId18"/>
    <p:sldId id="339" r:id="rId19"/>
    <p:sldId id="340" r:id="rId20"/>
    <p:sldId id="343" r:id="rId21"/>
    <p:sldId id="328" r:id="rId22"/>
    <p:sldId id="318" r:id="rId23"/>
    <p:sldId id="344" r:id="rId24"/>
    <p:sldId id="346" r:id="rId25"/>
    <p:sldId id="347" r:id="rId26"/>
    <p:sldId id="319" r:id="rId27"/>
    <p:sldId id="341" r:id="rId28"/>
    <p:sldId id="348" r:id="rId29"/>
    <p:sldId id="349" r:id="rId30"/>
    <p:sldId id="350" r:id="rId31"/>
    <p:sldId id="351" r:id="rId32"/>
    <p:sldId id="352" r:id="rId33"/>
    <p:sldId id="353" r:id="rId34"/>
    <p:sldId id="354" r:id="rId35"/>
    <p:sldId id="320" r:id="rId36"/>
    <p:sldId id="342" r:id="rId37"/>
    <p:sldId id="355" r:id="rId38"/>
    <p:sldId id="356" r:id="rId39"/>
  </p:sldIdLst>
  <p:sldSz cx="9144000" cy="6858000" type="screen4x3"/>
  <p:notesSz cx="6858000" cy="9144000"/>
  <p:defaultTextStyle>
    <a:defPPr>
      <a:defRPr lang="es-C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Sección sin título" id="{40D16F60-0482-4733-924F-19BAA29CE819}">
          <p14:sldIdLst>
            <p14:sldId id="316"/>
            <p14:sldId id="315"/>
            <p14:sldId id="317"/>
            <p14:sldId id="329"/>
            <p14:sldId id="327"/>
            <p14:sldId id="330"/>
            <p14:sldId id="332"/>
            <p14:sldId id="331"/>
            <p14:sldId id="333"/>
            <p14:sldId id="334"/>
            <p14:sldId id="335"/>
            <p14:sldId id="336"/>
            <p14:sldId id="337"/>
            <p14:sldId id="338"/>
            <p14:sldId id="339"/>
            <p14:sldId id="340"/>
            <p14:sldId id="343"/>
            <p14:sldId id="328"/>
            <p14:sldId id="318"/>
            <p14:sldId id="344"/>
            <p14:sldId id="346"/>
            <p14:sldId id="347"/>
            <p14:sldId id="319"/>
            <p14:sldId id="341"/>
            <p14:sldId id="348"/>
            <p14:sldId id="349"/>
            <p14:sldId id="350"/>
            <p14:sldId id="351"/>
            <p14:sldId id="352"/>
            <p14:sldId id="353"/>
            <p14:sldId id="354"/>
            <p14:sldId id="320"/>
            <p14:sldId id="342"/>
            <p14:sldId id="355"/>
            <p14:sldId id="356"/>
          </p14:sldIdLst>
        </p14:section>
      </p14:sectionLst>
    </p:ex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87" d="100"/>
          <a:sy n="87" d="100"/>
        </p:scale>
        <p:origin x="1494" y="90"/>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3" Type="http://schemas.openxmlformats.org/officeDocument/2006/relationships/customXml" Target="../customXml/item3.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theme" Target="theme/theme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presProps" Target="pres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2130425"/>
            <a:ext cx="7772400" cy="1470025"/>
          </a:xfrm>
        </p:spPr>
        <p:txBody>
          <a:bodyPr/>
          <a:lstStyle/>
          <a:p>
            <a:r>
              <a:rPr lang="es-ES" smtClean="0"/>
              <a:t>Haga clic para modificar el estilo de título del patrón</a:t>
            </a:r>
            <a:endParaRPr lang="es-CO"/>
          </a:p>
        </p:txBody>
      </p:sp>
      <p:sp>
        <p:nvSpPr>
          <p:cNvPr id="3" name="2 Subtítulo"/>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smtClean="0"/>
              <a:t>Haga clic para modificar el estilo de subtítulo del patrón</a:t>
            </a:r>
            <a:endParaRPr lang="es-CO"/>
          </a:p>
        </p:txBody>
      </p:sp>
      <p:sp>
        <p:nvSpPr>
          <p:cNvPr id="4" name="3 Marcador de fecha"/>
          <p:cNvSpPr>
            <a:spLocks noGrp="1"/>
          </p:cNvSpPr>
          <p:nvPr>
            <p:ph type="dt" sz="half" idx="10"/>
          </p:nvPr>
        </p:nvSpPr>
        <p:spPr/>
        <p:txBody>
          <a:bodyPr/>
          <a:lstStyle/>
          <a:p>
            <a:fld id="{19ECDE2D-A79D-4E80-B890-C3FB5397CB0A}" type="datetimeFigureOut">
              <a:rPr lang="es-CO" smtClean="0"/>
              <a:t>17/03/2017</a:t>
            </a:fld>
            <a:endParaRPr lang="es-CO"/>
          </a:p>
        </p:txBody>
      </p:sp>
      <p:sp>
        <p:nvSpPr>
          <p:cNvPr id="5" name="4 Marcador de pie de página"/>
          <p:cNvSpPr>
            <a:spLocks noGrp="1"/>
          </p:cNvSpPr>
          <p:nvPr>
            <p:ph type="ftr" sz="quarter" idx="11"/>
          </p:nvPr>
        </p:nvSpPr>
        <p:spPr/>
        <p:txBody>
          <a:bodyPr/>
          <a:lstStyle/>
          <a:p>
            <a:endParaRPr lang="es-CO"/>
          </a:p>
        </p:txBody>
      </p:sp>
      <p:sp>
        <p:nvSpPr>
          <p:cNvPr id="6" name="5 Marcador de número de diapositiva"/>
          <p:cNvSpPr>
            <a:spLocks noGrp="1"/>
          </p:cNvSpPr>
          <p:nvPr>
            <p:ph type="sldNum" sz="quarter" idx="12"/>
          </p:nvPr>
        </p:nvSpPr>
        <p:spPr/>
        <p:txBody>
          <a:bodyPr/>
          <a:lstStyle/>
          <a:p>
            <a:fld id="{628BDF1E-31C3-4889-BA96-E6815F86997B}" type="slidenum">
              <a:rPr lang="es-CO" smtClean="0"/>
              <a:t>‹Nº›</a:t>
            </a:fld>
            <a:endParaRPr lang="es-CO"/>
          </a:p>
        </p:txBody>
      </p:sp>
    </p:spTree>
    <p:extLst>
      <p:ext uri="{BB962C8B-B14F-4D97-AF65-F5344CB8AC3E}">
        <p14:creationId xmlns:p14="http://schemas.microsoft.com/office/powerpoint/2010/main" val="316285187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CO"/>
          </a:p>
        </p:txBody>
      </p:sp>
      <p:sp>
        <p:nvSpPr>
          <p:cNvPr id="3" name="2 Marcador de contenido"/>
          <p:cNvSpPr>
            <a:spLocks noGrp="1"/>
          </p:cNvSpPr>
          <p:nvPr>
            <p:ph idx="1"/>
          </p:nvPr>
        </p:nvSpPr>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O"/>
          </a:p>
        </p:txBody>
      </p:sp>
      <p:sp>
        <p:nvSpPr>
          <p:cNvPr id="4" name="3 Marcador de fecha"/>
          <p:cNvSpPr>
            <a:spLocks noGrp="1"/>
          </p:cNvSpPr>
          <p:nvPr>
            <p:ph type="dt" sz="half" idx="10"/>
          </p:nvPr>
        </p:nvSpPr>
        <p:spPr/>
        <p:txBody>
          <a:bodyPr/>
          <a:lstStyle/>
          <a:p>
            <a:fld id="{19ECDE2D-A79D-4E80-B890-C3FB5397CB0A}" type="datetimeFigureOut">
              <a:rPr lang="es-CO" smtClean="0"/>
              <a:t>17/03/2017</a:t>
            </a:fld>
            <a:endParaRPr lang="es-CO"/>
          </a:p>
        </p:txBody>
      </p:sp>
      <p:sp>
        <p:nvSpPr>
          <p:cNvPr id="5" name="4 Marcador de pie de página"/>
          <p:cNvSpPr>
            <a:spLocks noGrp="1"/>
          </p:cNvSpPr>
          <p:nvPr>
            <p:ph type="ftr" sz="quarter" idx="11"/>
          </p:nvPr>
        </p:nvSpPr>
        <p:spPr/>
        <p:txBody>
          <a:bodyPr/>
          <a:lstStyle/>
          <a:p>
            <a:endParaRPr lang="es-CO"/>
          </a:p>
        </p:txBody>
      </p:sp>
      <p:sp>
        <p:nvSpPr>
          <p:cNvPr id="6" name="5 Marcador de número de diapositiva"/>
          <p:cNvSpPr>
            <a:spLocks noGrp="1"/>
          </p:cNvSpPr>
          <p:nvPr>
            <p:ph type="sldNum" sz="quarter" idx="12"/>
          </p:nvPr>
        </p:nvSpPr>
        <p:spPr/>
        <p:txBody>
          <a:bodyPr/>
          <a:lstStyle/>
          <a:p>
            <a:fld id="{628BDF1E-31C3-4889-BA96-E6815F86997B}" type="slidenum">
              <a:rPr lang="es-CO" smtClean="0"/>
              <a:t>‹Nº›</a:t>
            </a:fld>
            <a:endParaRPr lang="es-CO"/>
          </a:p>
        </p:txBody>
      </p:sp>
    </p:spTree>
    <p:extLst>
      <p:ext uri="{BB962C8B-B14F-4D97-AF65-F5344CB8AC3E}">
        <p14:creationId xmlns:p14="http://schemas.microsoft.com/office/powerpoint/2010/main" val="161157598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722313" y="4406900"/>
            <a:ext cx="7772400" cy="1362075"/>
          </a:xfrm>
        </p:spPr>
        <p:txBody>
          <a:bodyPr anchor="t"/>
          <a:lstStyle>
            <a:lvl1pPr algn="l">
              <a:defRPr sz="4000" b="1" cap="all"/>
            </a:lvl1pPr>
          </a:lstStyle>
          <a:p>
            <a:r>
              <a:rPr lang="es-ES" smtClean="0"/>
              <a:t>Haga clic para modificar el estilo de título del patrón</a:t>
            </a:r>
            <a:endParaRPr lang="es-CO"/>
          </a:p>
        </p:txBody>
      </p:sp>
      <p:sp>
        <p:nvSpPr>
          <p:cNvPr id="3" name="2 Marcador de texto"/>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Haga clic para modificar el estilo de texto del patrón</a:t>
            </a:r>
          </a:p>
        </p:txBody>
      </p:sp>
      <p:sp>
        <p:nvSpPr>
          <p:cNvPr id="4" name="3 Marcador de fecha"/>
          <p:cNvSpPr>
            <a:spLocks noGrp="1"/>
          </p:cNvSpPr>
          <p:nvPr>
            <p:ph type="dt" sz="half" idx="10"/>
          </p:nvPr>
        </p:nvSpPr>
        <p:spPr/>
        <p:txBody>
          <a:bodyPr/>
          <a:lstStyle/>
          <a:p>
            <a:fld id="{19ECDE2D-A79D-4E80-B890-C3FB5397CB0A}" type="datetimeFigureOut">
              <a:rPr lang="es-CO" smtClean="0"/>
              <a:t>17/03/2017</a:t>
            </a:fld>
            <a:endParaRPr lang="es-CO"/>
          </a:p>
        </p:txBody>
      </p:sp>
      <p:sp>
        <p:nvSpPr>
          <p:cNvPr id="5" name="4 Marcador de pie de página"/>
          <p:cNvSpPr>
            <a:spLocks noGrp="1"/>
          </p:cNvSpPr>
          <p:nvPr>
            <p:ph type="ftr" sz="quarter" idx="11"/>
          </p:nvPr>
        </p:nvSpPr>
        <p:spPr/>
        <p:txBody>
          <a:bodyPr/>
          <a:lstStyle/>
          <a:p>
            <a:endParaRPr lang="es-CO"/>
          </a:p>
        </p:txBody>
      </p:sp>
      <p:sp>
        <p:nvSpPr>
          <p:cNvPr id="6" name="5 Marcador de número de diapositiva"/>
          <p:cNvSpPr>
            <a:spLocks noGrp="1"/>
          </p:cNvSpPr>
          <p:nvPr>
            <p:ph type="sldNum" sz="quarter" idx="12"/>
          </p:nvPr>
        </p:nvSpPr>
        <p:spPr/>
        <p:txBody>
          <a:bodyPr/>
          <a:lstStyle/>
          <a:p>
            <a:fld id="{628BDF1E-31C3-4889-BA96-E6815F86997B}" type="slidenum">
              <a:rPr lang="es-CO" smtClean="0"/>
              <a:t>‹Nº›</a:t>
            </a:fld>
            <a:endParaRPr lang="es-CO"/>
          </a:p>
        </p:txBody>
      </p:sp>
    </p:spTree>
    <p:extLst>
      <p:ext uri="{BB962C8B-B14F-4D97-AF65-F5344CB8AC3E}">
        <p14:creationId xmlns:p14="http://schemas.microsoft.com/office/powerpoint/2010/main" val="306125203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CO"/>
          </a:p>
        </p:txBody>
      </p:sp>
      <p:sp>
        <p:nvSpPr>
          <p:cNvPr id="3" name="2 Marcador de contenido"/>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O"/>
          </a:p>
        </p:txBody>
      </p:sp>
      <p:sp>
        <p:nvSpPr>
          <p:cNvPr id="4" name="3 Marcador de contenido"/>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O"/>
          </a:p>
        </p:txBody>
      </p:sp>
      <p:sp>
        <p:nvSpPr>
          <p:cNvPr id="5" name="4 Marcador de fecha"/>
          <p:cNvSpPr>
            <a:spLocks noGrp="1"/>
          </p:cNvSpPr>
          <p:nvPr>
            <p:ph type="dt" sz="half" idx="10"/>
          </p:nvPr>
        </p:nvSpPr>
        <p:spPr/>
        <p:txBody>
          <a:bodyPr/>
          <a:lstStyle/>
          <a:p>
            <a:fld id="{19ECDE2D-A79D-4E80-B890-C3FB5397CB0A}" type="datetimeFigureOut">
              <a:rPr lang="es-CO" smtClean="0"/>
              <a:t>17/03/2017</a:t>
            </a:fld>
            <a:endParaRPr lang="es-CO"/>
          </a:p>
        </p:txBody>
      </p:sp>
      <p:sp>
        <p:nvSpPr>
          <p:cNvPr id="6" name="5 Marcador de pie de página"/>
          <p:cNvSpPr>
            <a:spLocks noGrp="1"/>
          </p:cNvSpPr>
          <p:nvPr>
            <p:ph type="ftr" sz="quarter" idx="11"/>
          </p:nvPr>
        </p:nvSpPr>
        <p:spPr/>
        <p:txBody>
          <a:bodyPr/>
          <a:lstStyle/>
          <a:p>
            <a:endParaRPr lang="es-CO"/>
          </a:p>
        </p:txBody>
      </p:sp>
      <p:sp>
        <p:nvSpPr>
          <p:cNvPr id="7" name="6 Marcador de número de diapositiva"/>
          <p:cNvSpPr>
            <a:spLocks noGrp="1"/>
          </p:cNvSpPr>
          <p:nvPr>
            <p:ph type="sldNum" sz="quarter" idx="12"/>
          </p:nvPr>
        </p:nvSpPr>
        <p:spPr/>
        <p:txBody>
          <a:bodyPr/>
          <a:lstStyle/>
          <a:p>
            <a:fld id="{628BDF1E-31C3-4889-BA96-E6815F86997B}" type="slidenum">
              <a:rPr lang="es-CO" smtClean="0"/>
              <a:t>‹Nº›</a:t>
            </a:fld>
            <a:endParaRPr lang="es-CO"/>
          </a:p>
        </p:txBody>
      </p:sp>
    </p:spTree>
    <p:extLst>
      <p:ext uri="{BB962C8B-B14F-4D97-AF65-F5344CB8AC3E}">
        <p14:creationId xmlns:p14="http://schemas.microsoft.com/office/powerpoint/2010/main" val="49136550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lvl1pPr>
              <a:defRPr/>
            </a:lvl1pPr>
          </a:lstStyle>
          <a:p>
            <a:r>
              <a:rPr lang="es-ES" smtClean="0"/>
              <a:t>Haga clic para modificar el estilo de título del patrón</a:t>
            </a:r>
            <a:endParaRPr lang="es-CO"/>
          </a:p>
        </p:txBody>
      </p:sp>
      <p:sp>
        <p:nvSpPr>
          <p:cNvPr id="3" name="2 Marcador de texto"/>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4" name="3 Marcador de contenido"/>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O"/>
          </a:p>
        </p:txBody>
      </p:sp>
      <p:sp>
        <p:nvSpPr>
          <p:cNvPr id="5" name="4 Marcador de texto"/>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6" name="5 Marcador de contenido"/>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O"/>
          </a:p>
        </p:txBody>
      </p:sp>
      <p:sp>
        <p:nvSpPr>
          <p:cNvPr id="7" name="6 Marcador de fecha"/>
          <p:cNvSpPr>
            <a:spLocks noGrp="1"/>
          </p:cNvSpPr>
          <p:nvPr>
            <p:ph type="dt" sz="half" idx="10"/>
          </p:nvPr>
        </p:nvSpPr>
        <p:spPr/>
        <p:txBody>
          <a:bodyPr/>
          <a:lstStyle/>
          <a:p>
            <a:fld id="{19ECDE2D-A79D-4E80-B890-C3FB5397CB0A}" type="datetimeFigureOut">
              <a:rPr lang="es-CO" smtClean="0"/>
              <a:t>17/03/2017</a:t>
            </a:fld>
            <a:endParaRPr lang="es-CO"/>
          </a:p>
        </p:txBody>
      </p:sp>
      <p:sp>
        <p:nvSpPr>
          <p:cNvPr id="8" name="7 Marcador de pie de página"/>
          <p:cNvSpPr>
            <a:spLocks noGrp="1"/>
          </p:cNvSpPr>
          <p:nvPr>
            <p:ph type="ftr" sz="quarter" idx="11"/>
          </p:nvPr>
        </p:nvSpPr>
        <p:spPr/>
        <p:txBody>
          <a:bodyPr/>
          <a:lstStyle/>
          <a:p>
            <a:endParaRPr lang="es-CO"/>
          </a:p>
        </p:txBody>
      </p:sp>
      <p:sp>
        <p:nvSpPr>
          <p:cNvPr id="9" name="8 Marcador de número de diapositiva"/>
          <p:cNvSpPr>
            <a:spLocks noGrp="1"/>
          </p:cNvSpPr>
          <p:nvPr>
            <p:ph type="sldNum" sz="quarter" idx="12"/>
          </p:nvPr>
        </p:nvSpPr>
        <p:spPr/>
        <p:txBody>
          <a:bodyPr/>
          <a:lstStyle/>
          <a:p>
            <a:fld id="{628BDF1E-31C3-4889-BA96-E6815F86997B}" type="slidenum">
              <a:rPr lang="es-CO" smtClean="0"/>
              <a:t>‹Nº›</a:t>
            </a:fld>
            <a:endParaRPr lang="es-CO"/>
          </a:p>
        </p:txBody>
      </p:sp>
    </p:spTree>
    <p:extLst>
      <p:ext uri="{BB962C8B-B14F-4D97-AF65-F5344CB8AC3E}">
        <p14:creationId xmlns:p14="http://schemas.microsoft.com/office/powerpoint/2010/main" val="218766560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CO"/>
          </a:p>
        </p:txBody>
      </p:sp>
      <p:sp>
        <p:nvSpPr>
          <p:cNvPr id="3" name="2 Marcador de fecha"/>
          <p:cNvSpPr>
            <a:spLocks noGrp="1"/>
          </p:cNvSpPr>
          <p:nvPr>
            <p:ph type="dt" sz="half" idx="10"/>
          </p:nvPr>
        </p:nvSpPr>
        <p:spPr/>
        <p:txBody>
          <a:bodyPr/>
          <a:lstStyle/>
          <a:p>
            <a:fld id="{19ECDE2D-A79D-4E80-B890-C3FB5397CB0A}" type="datetimeFigureOut">
              <a:rPr lang="es-CO" smtClean="0"/>
              <a:t>17/03/2017</a:t>
            </a:fld>
            <a:endParaRPr lang="es-CO"/>
          </a:p>
        </p:txBody>
      </p:sp>
      <p:sp>
        <p:nvSpPr>
          <p:cNvPr id="4" name="3 Marcador de pie de página"/>
          <p:cNvSpPr>
            <a:spLocks noGrp="1"/>
          </p:cNvSpPr>
          <p:nvPr>
            <p:ph type="ftr" sz="quarter" idx="11"/>
          </p:nvPr>
        </p:nvSpPr>
        <p:spPr/>
        <p:txBody>
          <a:bodyPr/>
          <a:lstStyle/>
          <a:p>
            <a:endParaRPr lang="es-CO"/>
          </a:p>
        </p:txBody>
      </p:sp>
      <p:sp>
        <p:nvSpPr>
          <p:cNvPr id="5" name="4 Marcador de número de diapositiva"/>
          <p:cNvSpPr>
            <a:spLocks noGrp="1"/>
          </p:cNvSpPr>
          <p:nvPr>
            <p:ph type="sldNum" sz="quarter" idx="12"/>
          </p:nvPr>
        </p:nvSpPr>
        <p:spPr/>
        <p:txBody>
          <a:bodyPr/>
          <a:lstStyle/>
          <a:p>
            <a:fld id="{628BDF1E-31C3-4889-BA96-E6815F86997B}" type="slidenum">
              <a:rPr lang="es-CO" smtClean="0"/>
              <a:t>‹Nº›</a:t>
            </a:fld>
            <a:endParaRPr lang="es-CO"/>
          </a:p>
        </p:txBody>
      </p:sp>
    </p:spTree>
    <p:extLst>
      <p:ext uri="{BB962C8B-B14F-4D97-AF65-F5344CB8AC3E}">
        <p14:creationId xmlns:p14="http://schemas.microsoft.com/office/powerpoint/2010/main" val="124347382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fld id="{19ECDE2D-A79D-4E80-B890-C3FB5397CB0A}" type="datetimeFigureOut">
              <a:rPr lang="es-CO" smtClean="0"/>
              <a:t>17/03/2017</a:t>
            </a:fld>
            <a:endParaRPr lang="es-CO"/>
          </a:p>
        </p:txBody>
      </p:sp>
      <p:sp>
        <p:nvSpPr>
          <p:cNvPr id="3" name="2 Marcador de pie de página"/>
          <p:cNvSpPr>
            <a:spLocks noGrp="1"/>
          </p:cNvSpPr>
          <p:nvPr>
            <p:ph type="ftr" sz="quarter" idx="11"/>
          </p:nvPr>
        </p:nvSpPr>
        <p:spPr/>
        <p:txBody>
          <a:bodyPr/>
          <a:lstStyle/>
          <a:p>
            <a:endParaRPr lang="es-CO"/>
          </a:p>
        </p:txBody>
      </p:sp>
      <p:sp>
        <p:nvSpPr>
          <p:cNvPr id="4" name="3 Marcador de número de diapositiva"/>
          <p:cNvSpPr>
            <a:spLocks noGrp="1"/>
          </p:cNvSpPr>
          <p:nvPr>
            <p:ph type="sldNum" sz="quarter" idx="12"/>
          </p:nvPr>
        </p:nvSpPr>
        <p:spPr/>
        <p:txBody>
          <a:bodyPr/>
          <a:lstStyle/>
          <a:p>
            <a:fld id="{628BDF1E-31C3-4889-BA96-E6815F86997B}" type="slidenum">
              <a:rPr lang="es-CO" smtClean="0"/>
              <a:t>‹Nº›</a:t>
            </a:fld>
            <a:endParaRPr lang="es-CO"/>
          </a:p>
        </p:txBody>
      </p:sp>
    </p:spTree>
    <p:extLst>
      <p:ext uri="{BB962C8B-B14F-4D97-AF65-F5344CB8AC3E}">
        <p14:creationId xmlns:p14="http://schemas.microsoft.com/office/powerpoint/2010/main" val="80499824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3008313" cy="1162050"/>
          </a:xfrm>
        </p:spPr>
        <p:txBody>
          <a:bodyPr anchor="b"/>
          <a:lstStyle>
            <a:lvl1pPr algn="l">
              <a:defRPr sz="2000" b="1"/>
            </a:lvl1pPr>
          </a:lstStyle>
          <a:p>
            <a:r>
              <a:rPr lang="es-ES" smtClean="0"/>
              <a:t>Haga clic para modificar el estilo de título del patrón</a:t>
            </a:r>
            <a:endParaRPr lang="es-CO"/>
          </a:p>
        </p:txBody>
      </p:sp>
      <p:sp>
        <p:nvSpPr>
          <p:cNvPr id="3" name="2 Marcador de contenido"/>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O"/>
          </a:p>
        </p:txBody>
      </p:sp>
      <p:sp>
        <p:nvSpPr>
          <p:cNvPr id="4" name="3 Marcador de texto"/>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4 Marcador de fecha"/>
          <p:cNvSpPr>
            <a:spLocks noGrp="1"/>
          </p:cNvSpPr>
          <p:nvPr>
            <p:ph type="dt" sz="half" idx="10"/>
          </p:nvPr>
        </p:nvSpPr>
        <p:spPr/>
        <p:txBody>
          <a:bodyPr/>
          <a:lstStyle/>
          <a:p>
            <a:fld id="{19ECDE2D-A79D-4E80-B890-C3FB5397CB0A}" type="datetimeFigureOut">
              <a:rPr lang="es-CO" smtClean="0"/>
              <a:t>17/03/2017</a:t>
            </a:fld>
            <a:endParaRPr lang="es-CO"/>
          </a:p>
        </p:txBody>
      </p:sp>
      <p:sp>
        <p:nvSpPr>
          <p:cNvPr id="6" name="5 Marcador de pie de página"/>
          <p:cNvSpPr>
            <a:spLocks noGrp="1"/>
          </p:cNvSpPr>
          <p:nvPr>
            <p:ph type="ftr" sz="quarter" idx="11"/>
          </p:nvPr>
        </p:nvSpPr>
        <p:spPr/>
        <p:txBody>
          <a:bodyPr/>
          <a:lstStyle/>
          <a:p>
            <a:endParaRPr lang="es-CO"/>
          </a:p>
        </p:txBody>
      </p:sp>
      <p:sp>
        <p:nvSpPr>
          <p:cNvPr id="7" name="6 Marcador de número de diapositiva"/>
          <p:cNvSpPr>
            <a:spLocks noGrp="1"/>
          </p:cNvSpPr>
          <p:nvPr>
            <p:ph type="sldNum" sz="quarter" idx="12"/>
          </p:nvPr>
        </p:nvSpPr>
        <p:spPr/>
        <p:txBody>
          <a:bodyPr/>
          <a:lstStyle/>
          <a:p>
            <a:fld id="{628BDF1E-31C3-4889-BA96-E6815F86997B}" type="slidenum">
              <a:rPr lang="es-CO" smtClean="0"/>
              <a:t>‹Nº›</a:t>
            </a:fld>
            <a:endParaRPr lang="es-CO"/>
          </a:p>
        </p:txBody>
      </p:sp>
    </p:spTree>
    <p:extLst>
      <p:ext uri="{BB962C8B-B14F-4D97-AF65-F5344CB8AC3E}">
        <p14:creationId xmlns:p14="http://schemas.microsoft.com/office/powerpoint/2010/main" val="337643902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1792288" y="4800600"/>
            <a:ext cx="5486400" cy="566738"/>
          </a:xfrm>
        </p:spPr>
        <p:txBody>
          <a:bodyPr anchor="b"/>
          <a:lstStyle>
            <a:lvl1pPr algn="l">
              <a:defRPr sz="2000" b="1"/>
            </a:lvl1pPr>
          </a:lstStyle>
          <a:p>
            <a:r>
              <a:rPr lang="es-ES" smtClean="0"/>
              <a:t>Haga clic para modificar el estilo de título del patrón</a:t>
            </a:r>
            <a:endParaRPr lang="es-CO"/>
          </a:p>
        </p:txBody>
      </p:sp>
      <p:sp>
        <p:nvSpPr>
          <p:cNvPr id="3" name="2 Marcador de posición de imagen"/>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CO"/>
          </a:p>
        </p:txBody>
      </p:sp>
      <p:sp>
        <p:nvSpPr>
          <p:cNvPr id="4" name="3 Marcador de texto"/>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4 Marcador de fecha"/>
          <p:cNvSpPr>
            <a:spLocks noGrp="1"/>
          </p:cNvSpPr>
          <p:nvPr>
            <p:ph type="dt" sz="half" idx="10"/>
          </p:nvPr>
        </p:nvSpPr>
        <p:spPr/>
        <p:txBody>
          <a:bodyPr/>
          <a:lstStyle/>
          <a:p>
            <a:fld id="{19ECDE2D-A79D-4E80-B890-C3FB5397CB0A}" type="datetimeFigureOut">
              <a:rPr lang="es-CO" smtClean="0"/>
              <a:t>17/03/2017</a:t>
            </a:fld>
            <a:endParaRPr lang="es-CO"/>
          </a:p>
        </p:txBody>
      </p:sp>
      <p:sp>
        <p:nvSpPr>
          <p:cNvPr id="6" name="5 Marcador de pie de página"/>
          <p:cNvSpPr>
            <a:spLocks noGrp="1"/>
          </p:cNvSpPr>
          <p:nvPr>
            <p:ph type="ftr" sz="quarter" idx="11"/>
          </p:nvPr>
        </p:nvSpPr>
        <p:spPr/>
        <p:txBody>
          <a:bodyPr/>
          <a:lstStyle/>
          <a:p>
            <a:endParaRPr lang="es-CO"/>
          </a:p>
        </p:txBody>
      </p:sp>
      <p:sp>
        <p:nvSpPr>
          <p:cNvPr id="7" name="6 Marcador de número de diapositiva"/>
          <p:cNvSpPr>
            <a:spLocks noGrp="1"/>
          </p:cNvSpPr>
          <p:nvPr>
            <p:ph type="sldNum" sz="quarter" idx="12"/>
          </p:nvPr>
        </p:nvSpPr>
        <p:spPr/>
        <p:txBody>
          <a:bodyPr/>
          <a:lstStyle/>
          <a:p>
            <a:fld id="{628BDF1E-31C3-4889-BA96-E6815F86997B}" type="slidenum">
              <a:rPr lang="es-CO" smtClean="0"/>
              <a:t>‹Nº›</a:t>
            </a:fld>
            <a:endParaRPr lang="es-CO"/>
          </a:p>
        </p:txBody>
      </p:sp>
    </p:spTree>
    <p:extLst>
      <p:ext uri="{BB962C8B-B14F-4D97-AF65-F5344CB8AC3E}">
        <p14:creationId xmlns:p14="http://schemas.microsoft.com/office/powerpoint/2010/main" val="347640748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CO"/>
          </a:p>
        </p:txBody>
      </p:sp>
      <p:sp>
        <p:nvSpPr>
          <p:cNvPr id="3" name="2 Marcador de texto vertical"/>
          <p:cNvSpPr>
            <a:spLocks noGrp="1"/>
          </p:cNvSpPr>
          <p:nvPr>
            <p:ph type="body" orient="vert" idx="1"/>
          </p:nvPr>
        </p:nvSpPr>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O"/>
          </a:p>
        </p:txBody>
      </p:sp>
      <p:sp>
        <p:nvSpPr>
          <p:cNvPr id="4" name="3 Marcador de fecha"/>
          <p:cNvSpPr>
            <a:spLocks noGrp="1"/>
          </p:cNvSpPr>
          <p:nvPr>
            <p:ph type="dt" sz="half" idx="10"/>
          </p:nvPr>
        </p:nvSpPr>
        <p:spPr/>
        <p:txBody>
          <a:bodyPr/>
          <a:lstStyle/>
          <a:p>
            <a:fld id="{19ECDE2D-A79D-4E80-B890-C3FB5397CB0A}" type="datetimeFigureOut">
              <a:rPr lang="es-CO" smtClean="0"/>
              <a:t>17/03/2017</a:t>
            </a:fld>
            <a:endParaRPr lang="es-CO"/>
          </a:p>
        </p:txBody>
      </p:sp>
      <p:sp>
        <p:nvSpPr>
          <p:cNvPr id="5" name="4 Marcador de pie de página"/>
          <p:cNvSpPr>
            <a:spLocks noGrp="1"/>
          </p:cNvSpPr>
          <p:nvPr>
            <p:ph type="ftr" sz="quarter" idx="11"/>
          </p:nvPr>
        </p:nvSpPr>
        <p:spPr/>
        <p:txBody>
          <a:bodyPr/>
          <a:lstStyle/>
          <a:p>
            <a:endParaRPr lang="es-CO"/>
          </a:p>
        </p:txBody>
      </p:sp>
      <p:sp>
        <p:nvSpPr>
          <p:cNvPr id="6" name="5 Marcador de número de diapositiva"/>
          <p:cNvSpPr>
            <a:spLocks noGrp="1"/>
          </p:cNvSpPr>
          <p:nvPr>
            <p:ph type="sldNum" sz="quarter" idx="12"/>
          </p:nvPr>
        </p:nvSpPr>
        <p:spPr/>
        <p:txBody>
          <a:bodyPr/>
          <a:lstStyle/>
          <a:p>
            <a:fld id="{628BDF1E-31C3-4889-BA96-E6815F86997B}" type="slidenum">
              <a:rPr lang="es-CO" smtClean="0"/>
              <a:t>‹Nº›</a:t>
            </a:fld>
            <a:endParaRPr lang="es-CO"/>
          </a:p>
        </p:txBody>
      </p:sp>
    </p:spTree>
    <p:extLst>
      <p:ext uri="{BB962C8B-B14F-4D97-AF65-F5344CB8AC3E}">
        <p14:creationId xmlns:p14="http://schemas.microsoft.com/office/powerpoint/2010/main" val="181540019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8"/>
            <a:ext cx="2057400" cy="5851525"/>
          </a:xfrm>
        </p:spPr>
        <p:txBody>
          <a:bodyPr vert="eaVert"/>
          <a:lstStyle/>
          <a:p>
            <a:r>
              <a:rPr lang="es-ES" smtClean="0"/>
              <a:t>Haga clic para modificar el estilo de título del patrón</a:t>
            </a:r>
            <a:endParaRPr lang="es-CO"/>
          </a:p>
        </p:txBody>
      </p:sp>
      <p:sp>
        <p:nvSpPr>
          <p:cNvPr id="3" name="2 Marcador de texto vertical"/>
          <p:cNvSpPr>
            <a:spLocks noGrp="1"/>
          </p:cNvSpPr>
          <p:nvPr>
            <p:ph type="body" orient="vert" idx="1"/>
          </p:nvPr>
        </p:nvSpPr>
        <p:spPr>
          <a:xfrm>
            <a:off x="457200" y="274638"/>
            <a:ext cx="6019800" cy="5851525"/>
          </a:xfr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O"/>
          </a:p>
        </p:txBody>
      </p:sp>
      <p:sp>
        <p:nvSpPr>
          <p:cNvPr id="4" name="3 Marcador de fecha"/>
          <p:cNvSpPr>
            <a:spLocks noGrp="1"/>
          </p:cNvSpPr>
          <p:nvPr>
            <p:ph type="dt" sz="half" idx="10"/>
          </p:nvPr>
        </p:nvSpPr>
        <p:spPr/>
        <p:txBody>
          <a:bodyPr/>
          <a:lstStyle/>
          <a:p>
            <a:fld id="{19ECDE2D-A79D-4E80-B890-C3FB5397CB0A}" type="datetimeFigureOut">
              <a:rPr lang="es-CO" smtClean="0"/>
              <a:t>17/03/2017</a:t>
            </a:fld>
            <a:endParaRPr lang="es-CO"/>
          </a:p>
        </p:txBody>
      </p:sp>
      <p:sp>
        <p:nvSpPr>
          <p:cNvPr id="5" name="4 Marcador de pie de página"/>
          <p:cNvSpPr>
            <a:spLocks noGrp="1"/>
          </p:cNvSpPr>
          <p:nvPr>
            <p:ph type="ftr" sz="quarter" idx="11"/>
          </p:nvPr>
        </p:nvSpPr>
        <p:spPr/>
        <p:txBody>
          <a:bodyPr/>
          <a:lstStyle/>
          <a:p>
            <a:endParaRPr lang="es-CO"/>
          </a:p>
        </p:txBody>
      </p:sp>
      <p:sp>
        <p:nvSpPr>
          <p:cNvPr id="6" name="5 Marcador de número de diapositiva"/>
          <p:cNvSpPr>
            <a:spLocks noGrp="1"/>
          </p:cNvSpPr>
          <p:nvPr>
            <p:ph type="sldNum" sz="quarter" idx="12"/>
          </p:nvPr>
        </p:nvSpPr>
        <p:spPr/>
        <p:txBody>
          <a:bodyPr/>
          <a:lstStyle/>
          <a:p>
            <a:fld id="{628BDF1E-31C3-4889-BA96-E6815F86997B}" type="slidenum">
              <a:rPr lang="es-CO" smtClean="0"/>
              <a:t>‹Nº›</a:t>
            </a:fld>
            <a:endParaRPr lang="es-CO"/>
          </a:p>
        </p:txBody>
      </p:sp>
    </p:spTree>
    <p:extLst>
      <p:ext uri="{BB962C8B-B14F-4D97-AF65-F5344CB8AC3E}">
        <p14:creationId xmlns:p14="http://schemas.microsoft.com/office/powerpoint/2010/main" val="202948230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1 Marcador de título"/>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s-ES" smtClean="0"/>
              <a:t>Haga clic para modificar el estilo de título del patrón</a:t>
            </a:r>
            <a:endParaRPr lang="es-CO"/>
          </a:p>
        </p:txBody>
      </p:sp>
      <p:sp>
        <p:nvSpPr>
          <p:cNvPr id="3" name="2 Marcador de texto"/>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O"/>
          </a:p>
        </p:txBody>
      </p:sp>
      <p:sp>
        <p:nvSpPr>
          <p:cNvPr id="4" name="3 Marcador de fecha"/>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9ECDE2D-A79D-4E80-B890-C3FB5397CB0A}" type="datetimeFigureOut">
              <a:rPr lang="es-CO" smtClean="0"/>
              <a:t>17/03/2017</a:t>
            </a:fld>
            <a:endParaRPr lang="es-CO"/>
          </a:p>
        </p:txBody>
      </p:sp>
      <p:sp>
        <p:nvSpPr>
          <p:cNvPr id="5" name="4 Marcador de pie de página"/>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CO"/>
          </a:p>
        </p:txBody>
      </p:sp>
      <p:sp>
        <p:nvSpPr>
          <p:cNvPr id="6" name="5 Marcador de número de diapositiva"/>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28BDF1E-31C3-4889-BA96-E6815F86997B}" type="slidenum">
              <a:rPr lang="es-CO" smtClean="0"/>
              <a:t>‹Nº›</a:t>
            </a:fld>
            <a:endParaRPr lang="es-CO"/>
          </a:p>
        </p:txBody>
      </p:sp>
    </p:spTree>
    <p:extLst>
      <p:ext uri="{BB962C8B-B14F-4D97-AF65-F5344CB8AC3E}">
        <p14:creationId xmlns:p14="http://schemas.microsoft.com/office/powerpoint/2010/main" val="186208266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s-C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CuadroTexto"/>
          <p:cNvSpPr txBox="1"/>
          <p:nvPr/>
        </p:nvSpPr>
        <p:spPr>
          <a:xfrm>
            <a:off x="2560870" y="775246"/>
            <a:ext cx="4022255" cy="646331"/>
          </a:xfrm>
          <a:prstGeom prst="rect">
            <a:avLst/>
          </a:prstGeom>
          <a:noFill/>
        </p:spPr>
        <p:txBody>
          <a:bodyPr wrap="none" rtlCol="0">
            <a:spAutoFit/>
          </a:bodyPr>
          <a:lstStyle/>
          <a:p>
            <a:r>
              <a:rPr lang="es-CO" sz="3600" b="1" dirty="0" smtClean="0">
                <a:latin typeface="Tahoma" pitchFamily="34" charset="0"/>
                <a:ea typeface="Tahoma" pitchFamily="34" charset="0"/>
                <a:cs typeface="Tahoma" pitchFamily="34" charset="0"/>
              </a:rPr>
              <a:t>Gestión Humana</a:t>
            </a:r>
            <a:endParaRPr lang="es-CO" sz="3600" b="1" dirty="0">
              <a:latin typeface="Tahoma" pitchFamily="34" charset="0"/>
              <a:ea typeface="Tahoma" pitchFamily="34" charset="0"/>
              <a:cs typeface="Tahoma" pitchFamily="34" charset="0"/>
            </a:endParaRPr>
          </a:p>
        </p:txBody>
      </p:sp>
      <p:sp>
        <p:nvSpPr>
          <p:cNvPr id="5" name="4 CuadroTexto"/>
          <p:cNvSpPr txBox="1"/>
          <p:nvPr/>
        </p:nvSpPr>
        <p:spPr>
          <a:xfrm>
            <a:off x="611559" y="1613746"/>
            <a:ext cx="7920879" cy="830997"/>
          </a:xfrm>
          <a:prstGeom prst="rect">
            <a:avLst/>
          </a:prstGeom>
          <a:noFill/>
        </p:spPr>
        <p:txBody>
          <a:bodyPr wrap="square" rtlCol="0">
            <a:spAutoFit/>
          </a:bodyPr>
          <a:lstStyle/>
          <a:p>
            <a:pPr algn="just"/>
            <a:r>
              <a:rPr lang="es-CO" sz="2400" b="1" dirty="0"/>
              <a:t>Beneficios generales de Gestión Humana en la solución ERP Siesa Enterprise. </a:t>
            </a:r>
            <a:endParaRPr lang="es-CO" sz="2400" b="1" dirty="0" smtClean="0"/>
          </a:p>
        </p:txBody>
      </p:sp>
      <p:sp>
        <p:nvSpPr>
          <p:cNvPr id="3" name="CuadroTexto 2"/>
          <p:cNvSpPr txBox="1"/>
          <p:nvPr/>
        </p:nvSpPr>
        <p:spPr>
          <a:xfrm>
            <a:off x="611560" y="2636912"/>
            <a:ext cx="7920879" cy="3139321"/>
          </a:xfrm>
          <a:prstGeom prst="rect">
            <a:avLst/>
          </a:prstGeom>
          <a:noFill/>
        </p:spPr>
        <p:txBody>
          <a:bodyPr wrap="square" rtlCol="0">
            <a:spAutoFit/>
          </a:bodyPr>
          <a:lstStyle/>
          <a:p>
            <a:pPr marL="285750" indent="-285750">
              <a:buFont typeface="Arial" panose="020B0604020202020204" pitchFamily="34" charset="0"/>
              <a:buChar char="•"/>
            </a:pPr>
            <a:r>
              <a:rPr lang="es-CO" dirty="0" smtClean="0"/>
              <a:t>La </a:t>
            </a:r>
            <a:r>
              <a:rPr lang="es-CO" dirty="0"/>
              <a:t>sistematización de los procesos de Gestión Humana permite contar con información confiable de todo lo referente a su recurso humano, al día, con trazabilidad y en un solo sistema. </a:t>
            </a:r>
          </a:p>
          <a:p>
            <a:pPr marL="285750" indent="-285750">
              <a:buFont typeface="Arial" panose="020B0604020202020204" pitchFamily="34" charset="0"/>
              <a:buChar char="•"/>
            </a:pPr>
            <a:r>
              <a:rPr lang="es-CO" dirty="0"/>
              <a:t>Ahorros efectivos en tiempos operacionales en los procesos de la gestión humana: Reclutamiento, selección y Contratación, evaluación de desempeño, Formación y desarrollo. </a:t>
            </a:r>
          </a:p>
          <a:p>
            <a:pPr marL="285750" indent="-285750">
              <a:buFont typeface="Arial" panose="020B0604020202020204" pitchFamily="34" charset="0"/>
              <a:buChar char="•"/>
            </a:pPr>
            <a:r>
              <a:rPr lang="es-CO" dirty="0"/>
              <a:t>Integración de todos los procesos. </a:t>
            </a:r>
          </a:p>
          <a:p>
            <a:pPr marL="285750" indent="-285750">
              <a:buFont typeface="Arial" panose="020B0604020202020204" pitchFamily="34" charset="0"/>
              <a:buChar char="•"/>
            </a:pPr>
            <a:r>
              <a:rPr lang="es-CO" dirty="0"/>
              <a:t>Aumentar la productividad en el trabajo de recursos humanos, al poder enfocarse más en temas de estrategia y gestión en busca de mejores resultados, y no, en temas operativos. </a:t>
            </a:r>
          </a:p>
          <a:p>
            <a:pPr marL="285750" indent="-285750">
              <a:buFont typeface="Arial" panose="020B0604020202020204" pitchFamily="34" charset="0"/>
              <a:buChar char="•"/>
            </a:pPr>
            <a:r>
              <a:rPr lang="es-CO" dirty="0"/>
              <a:t>Planificación proceso de búsqueda, estimar plazos y costos involucrados. </a:t>
            </a:r>
          </a:p>
        </p:txBody>
      </p:sp>
    </p:spTree>
    <p:extLst>
      <p:ext uri="{BB962C8B-B14F-4D97-AF65-F5344CB8AC3E}">
        <p14:creationId xmlns:p14="http://schemas.microsoft.com/office/powerpoint/2010/main" val="1480430134"/>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CuadroTexto"/>
          <p:cNvSpPr txBox="1"/>
          <p:nvPr/>
        </p:nvSpPr>
        <p:spPr>
          <a:xfrm>
            <a:off x="2560871" y="764704"/>
            <a:ext cx="4022255" cy="646331"/>
          </a:xfrm>
          <a:prstGeom prst="rect">
            <a:avLst/>
          </a:prstGeom>
          <a:noFill/>
        </p:spPr>
        <p:txBody>
          <a:bodyPr wrap="none" rtlCol="0">
            <a:spAutoFit/>
          </a:bodyPr>
          <a:lstStyle/>
          <a:p>
            <a:r>
              <a:rPr lang="es-CO" sz="3600" b="1" dirty="0" smtClean="0">
                <a:latin typeface="Tahoma" pitchFamily="34" charset="0"/>
                <a:ea typeface="Tahoma" pitchFamily="34" charset="0"/>
                <a:cs typeface="Tahoma" pitchFamily="34" charset="0"/>
              </a:rPr>
              <a:t>Gestión Humana</a:t>
            </a:r>
            <a:endParaRPr lang="es-CO" sz="3600" b="1" dirty="0">
              <a:latin typeface="Tahoma" pitchFamily="34" charset="0"/>
              <a:ea typeface="Tahoma" pitchFamily="34" charset="0"/>
              <a:cs typeface="Tahoma" pitchFamily="34" charset="0"/>
            </a:endParaRPr>
          </a:p>
        </p:txBody>
      </p:sp>
      <p:sp>
        <p:nvSpPr>
          <p:cNvPr id="5" name="4 CuadroTexto"/>
          <p:cNvSpPr txBox="1"/>
          <p:nvPr/>
        </p:nvSpPr>
        <p:spPr>
          <a:xfrm>
            <a:off x="611560" y="1987473"/>
            <a:ext cx="7920879" cy="461665"/>
          </a:xfrm>
          <a:prstGeom prst="rect">
            <a:avLst/>
          </a:prstGeom>
          <a:noFill/>
        </p:spPr>
        <p:txBody>
          <a:bodyPr wrap="square" rtlCol="0">
            <a:spAutoFit/>
          </a:bodyPr>
          <a:lstStyle/>
          <a:p>
            <a:pPr algn="just"/>
            <a:r>
              <a:rPr lang="es-CO" sz="2400" b="1" dirty="0" smtClean="0"/>
              <a:t>Esquema General</a:t>
            </a:r>
          </a:p>
        </p:txBody>
      </p:sp>
      <p:grpSp>
        <p:nvGrpSpPr>
          <p:cNvPr id="2" name="Grupo 1"/>
          <p:cNvGrpSpPr/>
          <p:nvPr/>
        </p:nvGrpSpPr>
        <p:grpSpPr>
          <a:xfrm>
            <a:off x="827584" y="2711383"/>
            <a:ext cx="7458928" cy="3021873"/>
            <a:chOff x="827584" y="3190036"/>
            <a:chExt cx="7458928" cy="3021873"/>
          </a:xfrm>
        </p:grpSpPr>
        <p:sp>
          <p:nvSpPr>
            <p:cNvPr id="17" name="Elipse 16"/>
            <p:cNvSpPr/>
            <p:nvPr/>
          </p:nvSpPr>
          <p:spPr>
            <a:xfrm>
              <a:off x="3563888" y="3356992"/>
              <a:ext cx="1986320" cy="1986320"/>
            </a:xfrm>
            <a:prstGeom prst="ellipse">
              <a:avLst/>
            </a:prstGeom>
          </p:spPr>
          <p:style>
            <a:lnRef idx="0">
              <a:schemeClr val="accent3"/>
            </a:lnRef>
            <a:fillRef idx="3">
              <a:schemeClr val="accent3"/>
            </a:fillRef>
            <a:effectRef idx="3">
              <a:schemeClr val="accent3"/>
            </a:effectRef>
            <a:fontRef idx="minor">
              <a:schemeClr val="lt1"/>
            </a:fontRef>
          </p:style>
          <p:txBody>
            <a:bodyPr rtlCol="0" anchor="ctr"/>
            <a:lstStyle/>
            <a:p>
              <a:pPr algn="ctr"/>
              <a:r>
                <a:rPr lang="es-CO" sz="2400" dirty="0" smtClean="0"/>
                <a:t>Gestión Humana</a:t>
              </a:r>
              <a:endParaRPr lang="es-CO" sz="2400" dirty="0"/>
            </a:p>
          </p:txBody>
        </p:sp>
        <p:sp>
          <p:nvSpPr>
            <p:cNvPr id="18" name="Rectángulo redondeado 17"/>
            <p:cNvSpPr/>
            <p:nvPr/>
          </p:nvSpPr>
          <p:spPr>
            <a:xfrm>
              <a:off x="827584" y="3190036"/>
              <a:ext cx="2736304" cy="657216"/>
            </a:xfrm>
            <a:prstGeom prst="roundRect">
              <a:avLst/>
            </a:prstGeom>
          </p:spPr>
          <p:style>
            <a:lnRef idx="0">
              <a:schemeClr val="accent1"/>
            </a:lnRef>
            <a:fillRef idx="3">
              <a:schemeClr val="accent1"/>
            </a:fillRef>
            <a:effectRef idx="3">
              <a:schemeClr val="accent1"/>
            </a:effectRef>
            <a:fontRef idx="minor">
              <a:schemeClr val="lt1"/>
            </a:fontRef>
          </p:style>
          <p:txBody>
            <a:bodyPr rtlCol="0" anchor="ctr"/>
            <a:lstStyle/>
            <a:p>
              <a:pPr algn="ctr"/>
              <a:r>
                <a:rPr lang="es-CO" dirty="0" smtClean="0"/>
                <a:t>Selección y Contratación</a:t>
              </a:r>
              <a:endParaRPr lang="es-CO" dirty="0"/>
            </a:p>
          </p:txBody>
        </p:sp>
        <p:sp>
          <p:nvSpPr>
            <p:cNvPr id="19" name="Rectángulo redondeado 18"/>
            <p:cNvSpPr/>
            <p:nvPr/>
          </p:nvSpPr>
          <p:spPr>
            <a:xfrm>
              <a:off x="5550208" y="3190036"/>
              <a:ext cx="2736304" cy="657216"/>
            </a:xfrm>
            <a:prstGeom prst="roundRect">
              <a:avLst/>
            </a:prstGeom>
          </p:spPr>
          <p:style>
            <a:lnRef idx="0">
              <a:schemeClr val="accent1"/>
            </a:lnRef>
            <a:fillRef idx="3">
              <a:schemeClr val="accent1"/>
            </a:fillRef>
            <a:effectRef idx="3">
              <a:schemeClr val="accent1"/>
            </a:effectRef>
            <a:fontRef idx="minor">
              <a:schemeClr val="lt1"/>
            </a:fontRef>
          </p:style>
          <p:txBody>
            <a:bodyPr rtlCol="0" anchor="ctr"/>
            <a:lstStyle/>
            <a:p>
              <a:pPr algn="ctr"/>
              <a:r>
                <a:rPr lang="es-CO" dirty="0" smtClean="0"/>
                <a:t>Evaluación de Desempeño</a:t>
              </a:r>
              <a:endParaRPr lang="es-CO" dirty="0"/>
            </a:p>
          </p:txBody>
        </p:sp>
        <p:sp>
          <p:nvSpPr>
            <p:cNvPr id="20" name="Rectángulo redondeado 19"/>
            <p:cNvSpPr/>
            <p:nvPr/>
          </p:nvSpPr>
          <p:spPr>
            <a:xfrm>
              <a:off x="827584" y="4736313"/>
              <a:ext cx="2736304" cy="657216"/>
            </a:xfrm>
            <a:prstGeom prst="roundRect">
              <a:avLst/>
            </a:prstGeom>
          </p:spPr>
          <p:style>
            <a:lnRef idx="0">
              <a:schemeClr val="accent1"/>
            </a:lnRef>
            <a:fillRef idx="3">
              <a:schemeClr val="accent1"/>
            </a:fillRef>
            <a:effectRef idx="3">
              <a:schemeClr val="accent1"/>
            </a:effectRef>
            <a:fontRef idx="minor">
              <a:schemeClr val="lt1"/>
            </a:fontRef>
          </p:style>
          <p:txBody>
            <a:bodyPr rtlCol="0" anchor="ctr"/>
            <a:lstStyle/>
            <a:p>
              <a:pPr algn="ctr"/>
              <a:r>
                <a:rPr lang="es-CO" dirty="0" smtClean="0"/>
                <a:t>Formación y Desarrollo</a:t>
              </a:r>
              <a:endParaRPr lang="es-CO" dirty="0"/>
            </a:p>
          </p:txBody>
        </p:sp>
        <p:sp>
          <p:nvSpPr>
            <p:cNvPr id="21" name="Rectángulo redondeado 20"/>
            <p:cNvSpPr/>
            <p:nvPr/>
          </p:nvSpPr>
          <p:spPr>
            <a:xfrm>
              <a:off x="5550208" y="4686096"/>
              <a:ext cx="2736304" cy="657216"/>
            </a:xfrm>
            <a:prstGeom prst="roundRect">
              <a:avLst/>
            </a:prstGeom>
          </p:spPr>
          <p:style>
            <a:lnRef idx="0">
              <a:schemeClr val="accent1"/>
            </a:lnRef>
            <a:fillRef idx="3">
              <a:schemeClr val="accent1"/>
            </a:fillRef>
            <a:effectRef idx="3">
              <a:schemeClr val="accent1"/>
            </a:effectRef>
            <a:fontRef idx="minor">
              <a:schemeClr val="lt1"/>
            </a:fontRef>
          </p:style>
          <p:txBody>
            <a:bodyPr rtlCol="0" anchor="ctr"/>
            <a:lstStyle/>
            <a:p>
              <a:pPr algn="ctr"/>
              <a:r>
                <a:rPr lang="es-CO" dirty="0" smtClean="0"/>
                <a:t>Encuestas</a:t>
              </a:r>
            </a:p>
          </p:txBody>
        </p:sp>
        <p:sp>
          <p:nvSpPr>
            <p:cNvPr id="22" name="Rectángulo redondeado 21"/>
            <p:cNvSpPr/>
            <p:nvPr/>
          </p:nvSpPr>
          <p:spPr>
            <a:xfrm>
              <a:off x="3188896" y="5554693"/>
              <a:ext cx="2736304" cy="657216"/>
            </a:xfrm>
            <a:prstGeom prst="roundRect">
              <a:avLst/>
            </a:prstGeom>
          </p:spPr>
          <p:style>
            <a:lnRef idx="0">
              <a:schemeClr val="accent1"/>
            </a:lnRef>
            <a:fillRef idx="3">
              <a:schemeClr val="accent1"/>
            </a:fillRef>
            <a:effectRef idx="3">
              <a:schemeClr val="accent1"/>
            </a:effectRef>
            <a:fontRef idx="minor">
              <a:schemeClr val="lt1"/>
            </a:fontRef>
          </p:style>
          <p:txBody>
            <a:bodyPr rtlCol="0" anchor="ctr"/>
            <a:lstStyle/>
            <a:p>
              <a:pPr algn="ctr"/>
              <a:r>
                <a:rPr lang="es-CO" dirty="0" smtClean="0"/>
                <a:t>Indicadores de Gestión</a:t>
              </a:r>
            </a:p>
          </p:txBody>
        </p:sp>
      </p:grpSp>
    </p:spTree>
    <p:extLst>
      <p:ext uri="{BB962C8B-B14F-4D97-AF65-F5344CB8AC3E}">
        <p14:creationId xmlns:p14="http://schemas.microsoft.com/office/powerpoint/2010/main" val="2076725600"/>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CuadroTexto"/>
          <p:cNvSpPr txBox="1"/>
          <p:nvPr/>
        </p:nvSpPr>
        <p:spPr>
          <a:xfrm>
            <a:off x="1763688" y="775246"/>
            <a:ext cx="5894562" cy="646331"/>
          </a:xfrm>
          <a:prstGeom prst="rect">
            <a:avLst/>
          </a:prstGeom>
          <a:noFill/>
        </p:spPr>
        <p:txBody>
          <a:bodyPr wrap="none" rtlCol="0">
            <a:spAutoFit/>
          </a:bodyPr>
          <a:lstStyle/>
          <a:p>
            <a:r>
              <a:rPr lang="es-CO" sz="3600" b="1" dirty="0" smtClean="0">
                <a:latin typeface="Tahoma" pitchFamily="34" charset="0"/>
                <a:ea typeface="Tahoma" pitchFamily="34" charset="0"/>
                <a:cs typeface="Tahoma" pitchFamily="34" charset="0"/>
              </a:rPr>
              <a:t>Selección y Contratación</a:t>
            </a:r>
            <a:endParaRPr lang="es-CO" sz="3600" b="1" dirty="0">
              <a:latin typeface="Tahoma" pitchFamily="34" charset="0"/>
              <a:ea typeface="Tahoma" pitchFamily="34" charset="0"/>
              <a:cs typeface="Tahoma" pitchFamily="34" charset="0"/>
            </a:endParaRPr>
          </a:p>
        </p:txBody>
      </p:sp>
      <p:sp>
        <p:nvSpPr>
          <p:cNvPr id="5" name="4 CuadroTexto"/>
          <p:cNvSpPr txBox="1"/>
          <p:nvPr/>
        </p:nvSpPr>
        <p:spPr>
          <a:xfrm>
            <a:off x="611560" y="1987473"/>
            <a:ext cx="7920879" cy="461665"/>
          </a:xfrm>
          <a:prstGeom prst="rect">
            <a:avLst/>
          </a:prstGeom>
          <a:noFill/>
        </p:spPr>
        <p:txBody>
          <a:bodyPr wrap="square" rtlCol="0">
            <a:spAutoFit/>
          </a:bodyPr>
          <a:lstStyle/>
          <a:p>
            <a:pPr algn="just"/>
            <a:r>
              <a:rPr lang="es-CO" sz="2400" b="1" dirty="0" smtClean="0"/>
              <a:t>Esquema Ciclo General</a:t>
            </a:r>
          </a:p>
        </p:txBody>
      </p:sp>
      <p:grpSp>
        <p:nvGrpSpPr>
          <p:cNvPr id="9" name="Grupo 8"/>
          <p:cNvGrpSpPr/>
          <p:nvPr/>
        </p:nvGrpSpPr>
        <p:grpSpPr>
          <a:xfrm>
            <a:off x="2406713" y="3015034"/>
            <a:ext cx="4608512" cy="2643231"/>
            <a:chOff x="611560" y="3015033"/>
            <a:chExt cx="4608512" cy="2643231"/>
          </a:xfrm>
        </p:grpSpPr>
        <p:sp>
          <p:nvSpPr>
            <p:cNvPr id="6" name="Rectángulo redondeado 5"/>
            <p:cNvSpPr/>
            <p:nvPr/>
          </p:nvSpPr>
          <p:spPr>
            <a:xfrm>
              <a:off x="611560" y="3015034"/>
              <a:ext cx="1696991" cy="861112"/>
            </a:xfrm>
            <a:prstGeom prst="roundRect">
              <a:avLst/>
            </a:prstGeom>
          </p:spPr>
          <p:style>
            <a:lnRef idx="0">
              <a:schemeClr val="accent1"/>
            </a:lnRef>
            <a:fillRef idx="3">
              <a:schemeClr val="accent1"/>
            </a:fillRef>
            <a:effectRef idx="3">
              <a:schemeClr val="accent1"/>
            </a:effectRef>
            <a:fontRef idx="minor">
              <a:schemeClr val="lt1"/>
            </a:fontRef>
          </p:style>
          <p:txBody>
            <a:bodyPr rtlCol="0" anchor="ctr"/>
            <a:lstStyle/>
            <a:p>
              <a:pPr algn="ctr"/>
              <a:r>
                <a:rPr lang="es-CO" dirty="0" smtClean="0">
                  <a:solidFill>
                    <a:schemeClr val="bg1"/>
                  </a:solidFill>
                </a:rPr>
                <a:t>Requisiciones</a:t>
              </a:r>
              <a:endParaRPr lang="es-CO" dirty="0">
                <a:solidFill>
                  <a:schemeClr val="bg1"/>
                </a:solidFill>
              </a:endParaRPr>
            </a:p>
          </p:txBody>
        </p:sp>
        <p:sp>
          <p:nvSpPr>
            <p:cNvPr id="17" name="Rectángulo redondeado 16"/>
            <p:cNvSpPr/>
            <p:nvPr/>
          </p:nvSpPr>
          <p:spPr>
            <a:xfrm>
              <a:off x="3523081" y="3015033"/>
              <a:ext cx="1696991" cy="861112"/>
            </a:xfrm>
            <a:prstGeom prst="roundRect">
              <a:avLst/>
            </a:prstGeom>
          </p:spPr>
          <p:style>
            <a:lnRef idx="0">
              <a:schemeClr val="accent1"/>
            </a:lnRef>
            <a:fillRef idx="3">
              <a:schemeClr val="accent1"/>
            </a:fillRef>
            <a:effectRef idx="3">
              <a:schemeClr val="accent1"/>
            </a:effectRef>
            <a:fontRef idx="minor">
              <a:schemeClr val="lt1"/>
            </a:fontRef>
          </p:style>
          <p:txBody>
            <a:bodyPr rtlCol="0" anchor="ctr"/>
            <a:lstStyle/>
            <a:p>
              <a:pPr algn="ctr"/>
              <a:r>
                <a:rPr lang="es-CO" dirty="0" smtClean="0">
                  <a:solidFill>
                    <a:schemeClr val="bg1"/>
                  </a:solidFill>
                </a:rPr>
                <a:t>Preselección</a:t>
              </a:r>
              <a:endParaRPr lang="es-CO" dirty="0">
                <a:solidFill>
                  <a:schemeClr val="bg1"/>
                </a:solidFill>
              </a:endParaRPr>
            </a:p>
          </p:txBody>
        </p:sp>
        <p:sp>
          <p:nvSpPr>
            <p:cNvPr id="18" name="Rectángulo redondeado 17"/>
            <p:cNvSpPr/>
            <p:nvPr/>
          </p:nvSpPr>
          <p:spPr>
            <a:xfrm>
              <a:off x="3523081" y="4797152"/>
              <a:ext cx="1696991" cy="861112"/>
            </a:xfrm>
            <a:prstGeom prst="roundRect">
              <a:avLst/>
            </a:prstGeom>
          </p:spPr>
          <p:style>
            <a:lnRef idx="0">
              <a:schemeClr val="accent1"/>
            </a:lnRef>
            <a:fillRef idx="3">
              <a:schemeClr val="accent1"/>
            </a:fillRef>
            <a:effectRef idx="3">
              <a:schemeClr val="accent1"/>
            </a:effectRef>
            <a:fontRef idx="minor">
              <a:schemeClr val="lt1"/>
            </a:fontRef>
          </p:style>
          <p:txBody>
            <a:bodyPr rtlCol="0" anchor="ctr"/>
            <a:lstStyle/>
            <a:p>
              <a:pPr algn="ctr"/>
              <a:r>
                <a:rPr lang="es-CO" dirty="0" smtClean="0">
                  <a:solidFill>
                    <a:schemeClr val="bg1"/>
                  </a:solidFill>
                </a:rPr>
                <a:t>Evaluación y  Contratación</a:t>
              </a:r>
              <a:endParaRPr lang="es-CO" dirty="0">
                <a:solidFill>
                  <a:schemeClr val="bg1"/>
                </a:solidFill>
              </a:endParaRPr>
            </a:p>
          </p:txBody>
        </p:sp>
        <p:sp>
          <p:nvSpPr>
            <p:cNvPr id="19" name="Rectángulo redondeado 18"/>
            <p:cNvSpPr/>
            <p:nvPr/>
          </p:nvSpPr>
          <p:spPr>
            <a:xfrm>
              <a:off x="611560" y="4797152"/>
              <a:ext cx="1696991" cy="861112"/>
            </a:xfrm>
            <a:prstGeom prst="roundRect">
              <a:avLst/>
            </a:prstGeom>
          </p:spPr>
          <p:style>
            <a:lnRef idx="0">
              <a:schemeClr val="accent1"/>
            </a:lnRef>
            <a:fillRef idx="3">
              <a:schemeClr val="accent1"/>
            </a:fillRef>
            <a:effectRef idx="3">
              <a:schemeClr val="accent1"/>
            </a:effectRef>
            <a:fontRef idx="minor">
              <a:schemeClr val="lt1"/>
            </a:fontRef>
          </p:style>
          <p:txBody>
            <a:bodyPr rtlCol="0" anchor="ctr"/>
            <a:lstStyle/>
            <a:p>
              <a:pPr algn="ctr"/>
              <a:r>
                <a:rPr lang="es-CO" dirty="0" smtClean="0">
                  <a:solidFill>
                    <a:schemeClr val="bg1"/>
                  </a:solidFill>
                </a:rPr>
                <a:t>Cierre</a:t>
              </a:r>
              <a:endParaRPr lang="es-CO" dirty="0">
                <a:solidFill>
                  <a:schemeClr val="bg1"/>
                </a:solidFill>
              </a:endParaRPr>
            </a:p>
          </p:txBody>
        </p:sp>
        <p:sp>
          <p:nvSpPr>
            <p:cNvPr id="8" name="Flecha derecha 7"/>
            <p:cNvSpPr/>
            <p:nvPr/>
          </p:nvSpPr>
          <p:spPr>
            <a:xfrm>
              <a:off x="2627784" y="3183368"/>
              <a:ext cx="576064" cy="524443"/>
            </a:xfrm>
            <a:prstGeom prst="rightArrow">
              <a:avLst/>
            </a:prstGeom>
          </p:spPr>
          <p:style>
            <a:lnRef idx="0">
              <a:schemeClr val="accent3"/>
            </a:lnRef>
            <a:fillRef idx="3">
              <a:schemeClr val="accent3"/>
            </a:fillRef>
            <a:effectRef idx="3">
              <a:schemeClr val="accent3"/>
            </a:effectRef>
            <a:fontRef idx="minor">
              <a:schemeClr val="lt1"/>
            </a:fontRef>
          </p:style>
          <p:txBody>
            <a:bodyPr rtlCol="0" anchor="ctr"/>
            <a:lstStyle/>
            <a:p>
              <a:pPr algn="ctr"/>
              <a:endParaRPr lang="es-CO"/>
            </a:p>
          </p:txBody>
        </p:sp>
        <p:sp>
          <p:nvSpPr>
            <p:cNvPr id="20" name="Flecha derecha 19"/>
            <p:cNvSpPr/>
            <p:nvPr/>
          </p:nvSpPr>
          <p:spPr>
            <a:xfrm rot="5400000">
              <a:off x="4083543" y="4074427"/>
              <a:ext cx="576064" cy="524443"/>
            </a:xfrm>
            <a:prstGeom prst="rightArrow">
              <a:avLst/>
            </a:prstGeom>
          </p:spPr>
          <p:style>
            <a:lnRef idx="0">
              <a:schemeClr val="accent3"/>
            </a:lnRef>
            <a:fillRef idx="3">
              <a:schemeClr val="accent3"/>
            </a:fillRef>
            <a:effectRef idx="3">
              <a:schemeClr val="accent3"/>
            </a:effectRef>
            <a:fontRef idx="minor">
              <a:schemeClr val="lt1"/>
            </a:fontRef>
          </p:style>
          <p:txBody>
            <a:bodyPr rtlCol="0" anchor="ctr"/>
            <a:lstStyle/>
            <a:p>
              <a:pPr algn="ctr"/>
              <a:endParaRPr lang="es-CO"/>
            </a:p>
          </p:txBody>
        </p:sp>
        <p:sp>
          <p:nvSpPr>
            <p:cNvPr id="21" name="Flecha derecha 20"/>
            <p:cNvSpPr/>
            <p:nvPr/>
          </p:nvSpPr>
          <p:spPr>
            <a:xfrm rot="10800000">
              <a:off x="2627784" y="4965486"/>
              <a:ext cx="576064" cy="524443"/>
            </a:xfrm>
            <a:prstGeom prst="rightArrow">
              <a:avLst/>
            </a:prstGeom>
          </p:spPr>
          <p:style>
            <a:lnRef idx="0">
              <a:schemeClr val="accent3"/>
            </a:lnRef>
            <a:fillRef idx="3">
              <a:schemeClr val="accent3"/>
            </a:fillRef>
            <a:effectRef idx="3">
              <a:schemeClr val="accent3"/>
            </a:effectRef>
            <a:fontRef idx="minor">
              <a:schemeClr val="lt1"/>
            </a:fontRef>
          </p:style>
          <p:txBody>
            <a:bodyPr rtlCol="0" anchor="ctr"/>
            <a:lstStyle/>
            <a:p>
              <a:pPr algn="ctr"/>
              <a:endParaRPr lang="es-CO"/>
            </a:p>
          </p:txBody>
        </p:sp>
      </p:grpSp>
    </p:spTree>
    <p:extLst>
      <p:ext uri="{BB962C8B-B14F-4D97-AF65-F5344CB8AC3E}">
        <p14:creationId xmlns:p14="http://schemas.microsoft.com/office/powerpoint/2010/main" val="1492053036"/>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CuadroTexto"/>
          <p:cNvSpPr txBox="1"/>
          <p:nvPr/>
        </p:nvSpPr>
        <p:spPr>
          <a:xfrm>
            <a:off x="1763688" y="775246"/>
            <a:ext cx="5894562" cy="646331"/>
          </a:xfrm>
          <a:prstGeom prst="rect">
            <a:avLst/>
          </a:prstGeom>
          <a:noFill/>
        </p:spPr>
        <p:txBody>
          <a:bodyPr wrap="none" rtlCol="0">
            <a:spAutoFit/>
          </a:bodyPr>
          <a:lstStyle/>
          <a:p>
            <a:r>
              <a:rPr lang="es-CO" sz="3600" b="1" dirty="0" smtClean="0">
                <a:latin typeface="Tahoma" pitchFamily="34" charset="0"/>
                <a:ea typeface="Tahoma" pitchFamily="34" charset="0"/>
                <a:cs typeface="Tahoma" pitchFamily="34" charset="0"/>
              </a:rPr>
              <a:t>Selección y Contratación</a:t>
            </a:r>
            <a:endParaRPr lang="es-CO" sz="3600" b="1" dirty="0">
              <a:latin typeface="Tahoma" pitchFamily="34" charset="0"/>
              <a:ea typeface="Tahoma" pitchFamily="34" charset="0"/>
              <a:cs typeface="Tahoma" pitchFamily="34" charset="0"/>
            </a:endParaRPr>
          </a:p>
        </p:txBody>
      </p:sp>
      <p:sp>
        <p:nvSpPr>
          <p:cNvPr id="5" name="4 CuadroTexto"/>
          <p:cNvSpPr txBox="1"/>
          <p:nvPr/>
        </p:nvSpPr>
        <p:spPr>
          <a:xfrm>
            <a:off x="611560" y="1987473"/>
            <a:ext cx="7920879" cy="461665"/>
          </a:xfrm>
          <a:prstGeom prst="rect">
            <a:avLst/>
          </a:prstGeom>
          <a:noFill/>
        </p:spPr>
        <p:txBody>
          <a:bodyPr wrap="square" rtlCol="0">
            <a:spAutoFit/>
          </a:bodyPr>
          <a:lstStyle/>
          <a:p>
            <a:pPr algn="just"/>
            <a:r>
              <a:rPr lang="es-CO" sz="2400" b="1" dirty="0" smtClean="0"/>
              <a:t>Beneficios</a:t>
            </a:r>
          </a:p>
        </p:txBody>
      </p:sp>
      <p:sp>
        <p:nvSpPr>
          <p:cNvPr id="2" name="CuadroTexto 1"/>
          <p:cNvSpPr txBox="1"/>
          <p:nvPr/>
        </p:nvSpPr>
        <p:spPr>
          <a:xfrm>
            <a:off x="637301" y="2636912"/>
            <a:ext cx="7895137" cy="3416320"/>
          </a:xfrm>
          <a:prstGeom prst="rect">
            <a:avLst/>
          </a:prstGeom>
          <a:noFill/>
        </p:spPr>
        <p:txBody>
          <a:bodyPr wrap="square" rtlCol="0">
            <a:spAutoFit/>
          </a:bodyPr>
          <a:lstStyle/>
          <a:p>
            <a:pPr marL="285750" indent="-285750">
              <a:buFont typeface="Arial" panose="020B0604020202020204" pitchFamily="34" charset="0"/>
              <a:buChar char="•"/>
            </a:pPr>
            <a:r>
              <a:rPr lang="es-CO" dirty="0" smtClean="0"/>
              <a:t>Permite </a:t>
            </a:r>
            <a:r>
              <a:rPr lang="es-CO" dirty="0"/>
              <a:t>hacer el reclutamiento de las hojas de vida desde un sitio Web o directo en la aplicación. </a:t>
            </a:r>
          </a:p>
          <a:p>
            <a:pPr marL="285750" indent="-285750">
              <a:buFont typeface="Arial" panose="020B0604020202020204" pitchFamily="34" charset="0"/>
              <a:buChar char="•"/>
            </a:pPr>
            <a:r>
              <a:rPr lang="es-CO" dirty="0"/>
              <a:t>Permite que los empleados actualice los datos de la hoja de vida desde Autogestión. </a:t>
            </a:r>
          </a:p>
          <a:p>
            <a:pPr marL="285750" indent="-285750">
              <a:buFont typeface="Arial" panose="020B0604020202020204" pitchFamily="34" charset="0"/>
              <a:buChar char="•"/>
            </a:pPr>
            <a:r>
              <a:rPr lang="es-CO" dirty="0"/>
              <a:t>Optimiza los procesos de Reclutamiento, al poder realizar consultas por los diferentes filtros requeridos en el cargo (conocimiento, profesión, experiencia) etc. </a:t>
            </a:r>
          </a:p>
          <a:p>
            <a:pPr marL="285750" indent="-285750">
              <a:buFont typeface="Arial" panose="020B0604020202020204" pitchFamily="34" charset="0"/>
              <a:buChar char="•"/>
            </a:pPr>
            <a:r>
              <a:rPr lang="es-CO" dirty="0"/>
              <a:t>Elaborar Requisición de Personal, Convocatoria Interna o Externa, aprobarla y hacer la búsqueda con base al perfil del cargo ya definido por la empresa. </a:t>
            </a:r>
          </a:p>
          <a:p>
            <a:pPr marL="285750" indent="-285750">
              <a:buFont typeface="Arial" panose="020B0604020202020204" pitchFamily="34" charset="0"/>
              <a:buChar char="•"/>
            </a:pPr>
            <a:r>
              <a:rPr lang="es-CO" dirty="0"/>
              <a:t>Programar y Calificar las Pruebas x Cargo como: Entrevistas, pruebas psicotécnicas, pruebas técnicas. Obteniendo resultados para la toma de decisiones y hacer la Contratación. </a:t>
            </a:r>
          </a:p>
        </p:txBody>
      </p:sp>
    </p:spTree>
    <p:extLst>
      <p:ext uri="{BB962C8B-B14F-4D97-AF65-F5344CB8AC3E}">
        <p14:creationId xmlns:p14="http://schemas.microsoft.com/office/powerpoint/2010/main" val="326239945"/>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CuadroTexto"/>
          <p:cNvSpPr txBox="1"/>
          <p:nvPr/>
        </p:nvSpPr>
        <p:spPr>
          <a:xfrm>
            <a:off x="1931876" y="775246"/>
            <a:ext cx="5702202" cy="646331"/>
          </a:xfrm>
          <a:prstGeom prst="rect">
            <a:avLst/>
          </a:prstGeom>
          <a:noFill/>
        </p:spPr>
        <p:txBody>
          <a:bodyPr wrap="none" rtlCol="0">
            <a:spAutoFit/>
          </a:bodyPr>
          <a:lstStyle/>
          <a:p>
            <a:r>
              <a:rPr lang="es-CO" sz="3600" b="1" dirty="0" smtClean="0">
                <a:latin typeface="Tahoma" pitchFamily="34" charset="0"/>
                <a:ea typeface="Tahoma" pitchFamily="34" charset="0"/>
                <a:cs typeface="Tahoma" pitchFamily="34" charset="0"/>
              </a:rPr>
              <a:t>Requisición de Personal</a:t>
            </a:r>
            <a:endParaRPr lang="es-CO" sz="3600" b="1" dirty="0">
              <a:latin typeface="Tahoma" pitchFamily="34" charset="0"/>
              <a:ea typeface="Tahoma" pitchFamily="34" charset="0"/>
              <a:cs typeface="Tahoma" pitchFamily="34" charset="0"/>
            </a:endParaRPr>
          </a:p>
        </p:txBody>
      </p:sp>
      <p:pic>
        <p:nvPicPr>
          <p:cNvPr id="2" name="Imagen 1"/>
          <p:cNvPicPr>
            <a:picLocks noChangeAspect="1"/>
          </p:cNvPicPr>
          <p:nvPr/>
        </p:nvPicPr>
        <p:blipFill>
          <a:blip r:embed="rId2"/>
          <a:stretch>
            <a:fillRect/>
          </a:stretch>
        </p:blipFill>
        <p:spPr>
          <a:xfrm>
            <a:off x="1907704" y="2996952"/>
            <a:ext cx="5750546" cy="3111124"/>
          </a:xfrm>
          <a:prstGeom prst="rect">
            <a:avLst/>
          </a:prstGeom>
        </p:spPr>
      </p:pic>
      <p:sp>
        <p:nvSpPr>
          <p:cNvPr id="3" name="CuadroTexto 2"/>
          <p:cNvSpPr txBox="1"/>
          <p:nvPr/>
        </p:nvSpPr>
        <p:spPr>
          <a:xfrm>
            <a:off x="786533" y="1609100"/>
            <a:ext cx="7992888" cy="1200329"/>
          </a:xfrm>
          <a:prstGeom prst="rect">
            <a:avLst/>
          </a:prstGeom>
          <a:noFill/>
        </p:spPr>
        <p:txBody>
          <a:bodyPr wrap="square" rtlCol="0">
            <a:spAutoFit/>
          </a:bodyPr>
          <a:lstStyle/>
          <a:p>
            <a:r>
              <a:rPr lang="es-CO" dirty="0"/>
              <a:t>Cuando existe un Vacante y se requiere el ingreso de personal a la empresa por cualquier motivo, se crea una “requisición de Personal”. La requisición puede ser creada por el usuario de gestión humana, los Gerentes, Directores o supervisores responsables de cada área. </a:t>
            </a:r>
          </a:p>
        </p:txBody>
      </p:sp>
    </p:spTree>
    <p:extLst>
      <p:ext uri="{BB962C8B-B14F-4D97-AF65-F5344CB8AC3E}">
        <p14:creationId xmlns:p14="http://schemas.microsoft.com/office/powerpoint/2010/main" val="3534702886"/>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CuadroTexto"/>
          <p:cNvSpPr txBox="1"/>
          <p:nvPr/>
        </p:nvSpPr>
        <p:spPr>
          <a:xfrm>
            <a:off x="1686633" y="692696"/>
            <a:ext cx="6192688" cy="646331"/>
          </a:xfrm>
          <a:prstGeom prst="rect">
            <a:avLst/>
          </a:prstGeom>
          <a:noFill/>
        </p:spPr>
        <p:txBody>
          <a:bodyPr wrap="square" rtlCol="0">
            <a:spAutoFit/>
          </a:bodyPr>
          <a:lstStyle/>
          <a:p>
            <a:r>
              <a:rPr lang="es-CO" sz="3600" b="1" dirty="0" smtClean="0">
                <a:latin typeface="Tahoma" pitchFamily="34" charset="0"/>
                <a:ea typeface="Tahoma" pitchFamily="34" charset="0"/>
                <a:cs typeface="Tahoma" pitchFamily="34" charset="0"/>
              </a:rPr>
              <a:t>Aprobación y Autorización</a:t>
            </a:r>
            <a:endParaRPr lang="es-CO" sz="3600" b="1" dirty="0">
              <a:latin typeface="Tahoma" pitchFamily="34" charset="0"/>
              <a:ea typeface="Tahoma" pitchFamily="34" charset="0"/>
              <a:cs typeface="Tahoma" pitchFamily="34" charset="0"/>
            </a:endParaRPr>
          </a:p>
        </p:txBody>
      </p:sp>
      <p:sp>
        <p:nvSpPr>
          <p:cNvPr id="3" name="CuadroTexto 2"/>
          <p:cNvSpPr txBox="1"/>
          <p:nvPr/>
        </p:nvSpPr>
        <p:spPr>
          <a:xfrm>
            <a:off x="786533" y="1609100"/>
            <a:ext cx="7992888" cy="646331"/>
          </a:xfrm>
          <a:prstGeom prst="rect">
            <a:avLst/>
          </a:prstGeom>
          <a:noFill/>
        </p:spPr>
        <p:txBody>
          <a:bodyPr wrap="square" rtlCol="0">
            <a:spAutoFit/>
          </a:bodyPr>
          <a:lstStyle/>
          <a:p>
            <a:r>
              <a:rPr lang="es-CO" dirty="0"/>
              <a:t>Toda requisición debe ser autorizada por el Gerente del área o Proceso que la empresa asigne según el procedimiento interno que se tenga definido. </a:t>
            </a:r>
          </a:p>
        </p:txBody>
      </p:sp>
      <p:grpSp>
        <p:nvGrpSpPr>
          <p:cNvPr id="7" name="Grupo 6"/>
          <p:cNvGrpSpPr/>
          <p:nvPr/>
        </p:nvGrpSpPr>
        <p:grpSpPr>
          <a:xfrm>
            <a:off x="1115616" y="2525504"/>
            <a:ext cx="7342136" cy="3715977"/>
            <a:chOff x="1115616" y="2537365"/>
            <a:chExt cx="7342136" cy="3715977"/>
          </a:xfrm>
        </p:grpSpPr>
        <p:pic>
          <p:nvPicPr>
            <p:cNvPr id="5" name="Imagen 4"/>
            <p:cNvPicPr>
              <a:picLocks noChangeAspect="1"/>
            </p:cNvPicPr>
            <p:nvPr/>
          </p:nvPicPr>
          <p:blipFill>
            <a:blip r:embed="rId2"/>
            <a:stretch>
              <a:fillRect/>
            </a:stretch>
          </p:blipFill>
          <p:spPr>
            <a:xfrm>
              <a:off x="1115616" y="2537365"/>
              <a:ext cx="5385144" cy="2910354"/>
            </a:xfrm>
            <a:prstGeom prst="rect">
              <a:avLst/>
            </a:prstGeom>
          </p:spPr>
        </p:pic>
        <p:pic>
          <p:nvPicPr>
            <p:cNvPr id="6" name="Imagen 5"/>
            <p:cNvPicPr>
              <a:picLocks noChangeAspect="1"/>
            </p:cNvPicPr>
            <p:nvPr/>
          </p:nvPicPr>
          <p:blipFill>
            <a:blip r:embed="rId3"/>
            <a:stretch>
              <a:fillRect/>
            </a:stretch>
          </p:blipFill>
          <p:spPr>
            <a:xfrm>
              <a:off x="3073204" y="3325338"/>
              <a:ext cx="5384548" cy="2928004"/>
            </a:xfrm>
            <a:prstGeom prst="rect">
              <a:avLst/>
            </a:prstGeom>
          </p:spPr>
        </p:pic>
      </p:grpSp>
    </p:spTree>
    <p:extLst>
      <p:ext uri="{BB962C8B-B14F-4D97-AF65-F5344CB8AC3E}">
        <p14:creationId xmlns:p14="http://schemas.microsoft.com/office/powerpoint/2010/main" val="3728940380"/>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CuadroTexto"/>
          <p:cNvSpPr txBox="1"/>
          <p:nvPr/>
        </p:nvSpPr>
        <p:spPr>
          <a:xfrm>
            <a:off x="3160273" y="692696"/>
            <a:ext cx="3245407" cy="646331"/>
          </a:xfrm>
          <a:prstGeom prst="rect">
            <a:avLst/>
          </a:prstGeom>
          <a:noFill/>
        </p:spPr>
        <p:txBody>
          <a:bodyPr wrap="square" rtlCol="0">
            <a:spAutoFit/>
          </a:bodyPr>
          <a:lstStyle/>
          <a:p>
            <a:r>
              <a:rPr lang="es-CO" sz="3600" b="1" dirty="0" smtClean="0">
                <a:latin typeface="Tahoma" pitchFamily="34" charset="0"/>
                <a:ea typeface="Tahoma" pitchFamily="34" charset="0"/>
                <a:cs typeface="Tahoma" pitchFamily="34" charset="0"/>
              </a:rPr>
              <a:t>Preselección</a:t>
            </a:r>
            <a:endParaRPr lang="es-CO" sz="3600" b="1" dirty="0">
              <a:latin typeface="Tahoma" pitchFamily="34" charset="0"/>
              <a:ea typeface="Tahoma" pitchFamily="34" charset="0"/>
              <a:cs typeface="Tahoma" pitchFamily="34" charset="0"/>
            </a:endParaRPr>
          </a:p>
        </p:txBody>
      </p:sp>
      <p:sp>
        <p:nvSpPr>
          <p:cNvPr id="3" name="CuadroTexto 2"/>
          <p:cNvSpPr txBox="1"/>
          <p:nvPr/>
        </p:nvSpPr>
        <p:spPr>
          <a:xfrm>
            <a:off x="786533" y="1609100"/>
            <a:ext cx="7992888" cy="923330"/>
          </a:xfrm>
          <a:prstGeom prst="rect">
            <a:avLst/>
          </a:prstGeom>
          <a:noFill/>
        </p:spPr>
        <p:txBody>
          <a:bodyPr wrap="square" rtlCol="0">
            <a:spAutoFit/>
          </a:bodyPr>
          <a:lstStyle/>
          <a:p>
            <a:r>
              <a:rPr lang="es-CO" dirty="0"/>
              <a:t>Es un proceso cuyo objetivo es filtrar las hojas de vida reclutadas que se ajustan al perfil del cargo solicitado en la requisición de Personal </a:t>
            </a:r>
            <a:r>
              <a:rPr lang="es-CO" dirty="0" smtClean="0"/>
              <a:t>basándose </a:t>
            </a:r>
            <a:r>
              <a:rPr lang="es-CO" dirty="0"/>
              <a:t>en la información que el prospecto presento. </a:t>
            </a:r>
          </a:p>
        </p:txBody>
      </p:sp>
    </p:spTree>
    <p:extLst>
      <p:ext uri="{BB962C8B-B14F-4D97-AF65-F5344CB8AC3E}">
        <p14:creationId xmlns:p14="http://schemas.microsoft.com/office/powerpoint/2010/main" val="1172403201"/>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CuadroTexto"/>
          <p:cNvSpPr txBox="1"/>
          <p:nvPr/>
        </p:nvSpPr>
        <p:spPr>
          <a:xfrm>
            <a:off x="2224169" y="692696"/>
            <a:ext cx="5117615" cy="646331"/>
          </a:xfrm>
          <a:prstGeom prst="rect">
            <a:avLst/>
          </a:prstGeom>
          <a:noFill/>
        </p:spPr>
        <p:txBody>
          <a:bodyPr wrap="square" rtlCol="0">
            <a:spAutoFit/>
          </a:bodyPr>
          <a:lstStyle/>
          <a:p>
            <a:r>
              <a:rPr lang="es-CO" sz="3600" b="1" dirty="0" smtClean="0">
                <a:latin typeface="Tahoma" pitchFamily="34" charset="0"/>
                <a:ea typeface="Tahoma" pitchFamily="34" charset="0"/>
                <a:cs typeface="Tahoma" pitchFamily="34" charset="0"/>
              </a:rPr>
              <a:t>Proceso de Búsqueda</a:t>
            </a:r>
            <a:endParaRPr lang="es-CO" sz="3600" b="1" dirty="0">
              <a:latin typeface="Tahoma" pitchFamily="34" charset="0"/>
              <a:ea typeface="Tahoma" pitchFamily="34" charset="0"/>
              <a:cs typeface="Tahoma" pitchFamily="34" charset="0"/>
            </a:endParaRPr>
          </a:p>
        </p:txBody>
      </p:sp>
      <p:sp>
        <p:nvSpPr>
          <p:cNvPr id="3" name="CuadroTexto 2"/>
          <p:cNvSpPr txBox="1"/>
          <p:nvPr/>
        </p:nvSpPr>
        <p:spPr>
          <a:xfrm>
            <a:off x="786533" y="1609100"/>
            <a:ext cx="7992888" cy="923330"/>
          </a:xfrm>
          <a:prstGeom prst="rect">
            <a:avLst/>
          </a:prstGeom>
          <a:noFill/>
        </p:spPr>
        <p:txBody>
          <a:bodyPr wrap="square" rtlCol="0">
            <a:spAutoFit/>
          </a:bodyPr>
          <a:lstStyle/>
          <a:p>
            <a:r>
              <a:rPr lang="es-CO" dirty="0"/>
              <a:t>Entregar el resultado de </a:t>
            </a:r>
            <a:r>
              <a:rPr lang="es-CO" dirty="0" smtClean="0"/>
              <a:t>búsqueda </a:t>
            </a:r>
            <a:r>
              <a:rPr lang="es-CO" dirty="0"/>
              <a:t>ya sea de las N hojas de vida preseleccionadas o por porcentaje de preselección de la requisición especifica que se ajusta al perfil del cargo solicitado. </a:t>
            </a:r>
          </a:p>
        </p:txBody>
      </p:sp>
      <p:pic>
        <p:nvPicPr>
          <p:cNvPr id="2" name="Imagen 1"/>
          <p:cNvPicPr>
            <a:picLocks noChangeAspect="1"/>
          </p:cNvPicPr>
          <p:nvPr/>
        </p:nvPicPr>
        <p:blipFill>
          <a:blip r:embed="rId2"/>
          <a:stretch>
            <a:fillRect/>
          </a:stretch>
        </p:blipFill>
        <p:spPr>
          <a:xfrm>
            <a:off x="1403648" y="2802503"/>
            <a:ext cx="6758656" cy="3672912"/>
          </a:xfrm>
          <a:prstGeom prst="rect">
            <a:avLst/>
          </a:prstGeom>
        </p:spPr>
      </p:pic>
    </p:spTree>
    <p:extLst>
      <p:ext uri="{BB962C8B-B14F-4D97-AF65-F5344CB8AC3E}">
        <p14:creationId xmlns:p14="http://schemas.microsoft.com/office/powerpoint/2010/main" val="891656783"/>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CuadroTexto"/>
          <p:cNvSpPr txBox="1"/>
          <p:nvPr/>
        </p:nvSpPr>
        <p:spPr>
          <a:xfrm>
            <a:off x="691200" y="620688"/>
            <a:ext cx="8172400" cy="646331"/>
          </a:xfrm>
          <a:prstGeom prst="rect">
            <a:avLst/>
          </a:prstGeom>
          <a:noFill/>
        </p:spPr>
        <p:txBody>
          <a:bodyPr wrap="square" rtlCol="0">
            <a:spAutoFit/>
          </a:bodyPr>
          <a:lstStyle/>
          <a:p>
            <a:r>
              <a:rPr lang="es-CO" sz="3600" b="1" dirty="0" smtClean="0">
                <a:latin typeface="Tahoma" pitchFamily="34" charset="0"/>
                <a:ea typeface="Tahoma" pitchFamily="34" charset="0"/>
                <a:cs typeface="Tahoma" pitchFamily="34" charset="0"/>
              </a:rPr>
              <a:t>Prospectos Seleccionados Pruebas</a:t>
            </a:r>
            <a:endParaRPr lang="es-CO" sz="3600" b="1" dirty="0">
              <a:latin typeface="Tahoma" pitchFamily="34" charset="0"/>
              <a:ea typeface="Tahoma" pitchFamily="34" charset="0"/>
              <a:cs typeface="Tahoma" pitchFamily="34" charset="0"/>
            </a:endParaRPr>
          </a:p>
        </p:txBody>
      </p:sp>
      <p:sp>
        <p:nvSpPr>
          <p:cNvPr id="3" name="CuadroTexto 2"/>
          <p:cNvSpPr txBox="1"/>
          <p:nvPr/>
        </p:nvSpPr>
        <p:spPr>
          <a:xfrm>
            <a:off x="786533" y="1609100"/>
            <a:ext cx="7992888" cy="646331"/>
          </a:xfrm>
          <a:prstGeom prst="rect">
            <a:avLst/>
          </a:prstGeom>
          <a:noFill/>
        </p:spPr>
        <p:txBody>
          <a:bodyPr wrap="square" rtlCol="0">
            <a:spAutoFit/>
          </a:bodyPr>
          <a:lstStyle/>
          <a:p>
            <a:r>
              <a:rPr lang="es-CO" dirty="0" smtClean="0"/>
              <a:t>Permite seleccionar o no, los prospectos que se someten al proceso de selección de pruebas. Por defecto todos los prospectos están seleccionados.</a:t>
            </a:r>
            <a:endParaRPr lang="es-CO" dirty="0"/>
          </a:p>
        </p:txBody>
      </p:sp>
      <p:pic>
        <p:nvPicPr>
          <p:cNvPr id="5" name="Imagen 4"/>
          <p:cNvPicPr>
            <a:picLocks noChangeAspect="1"/>
          </p:cNvPicPr>
          <p:nvPr/>
        </p:nvPicPr>
        <p:blipFill>
          <a:blip r:embed="rId2"/>
          <a:stretch>
            <a:fillRect/>
          </a:stretch>
        </p:blipFill>
        <p:spPr>
          <a:xfrm>
            <a:off x="1465560" y="2742301"/>
            <a:ext cx="6634832" cy="3607884"/>
          </a:xfrm>
          <a:prstGeom prst="rect">
            <a:avLst/>
          </a:prstGeom>
        </p:spPr>
      </p:pic>
    </p:spTree>
    <p:extLst>
      <p:ext uri="{BB962C8B-B14F-4D97-AF65-F5344CB8AC3E}">
        <p14:creationId xmlns:p14="http://schemas.microsoft.com/office/powerpoint/2010/main" val="2670883514"/>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CuadroTexto"/>
          <p:cNvSpPr txBox="1"/>
          <p:nvPr/>
        </p:nvSpPr>
        <p:spPr>
          <a:xfrm>
            <a:off x="1726452" y="685770"/>
            <a:ext cx="6113048" cy="646331"/>
          </a:xfrm>
          <a:prstGeom prst="rect">
            <a:avLst/>
          </a:prstGeom>
          <a:noFill/>
        </p:spPr>
        <p:txBody>
          <a:bodyPr wrap="square" rtlCol="0">
            <a:spAutoFit/>
          </a:bodyPr>
          <a:lstStyle/>
          <a:p>
            <a:r>
              <a:rPr lang="es-CO" sz="3600" b="1" dirty="0" smtClean="0">
                <a:latin typeface="Tahoma" pitchFamily="34" charset="0"/>
                <a:ea typeface="Tahoma" pitchFamily="34" charset="0"/>
                <a:cs typeface="Tahoma" pitchFamily="34" charset="0"/>
              </a:rPr>
              <a:t>Programación de Pruebas</a:t>
            </a:r>
            <a:endParaRPr lang="es-CO" sz="3600" b="1" dirty="0">
              <a:latin typeface="Tahoma" pitchFamily="34" charset="0"/>
              <a:ea typeface="Tahoma" pitchFamily="34" charset="0"/>
              <a:cs typeface="Tahoma" pitchFamily="34" charset="0"/>
            </a:endParaRPr>
          </a:p>
        </p:txBody>
      </p:sp>
      <p:sp>
        <p:nvSpPr>
          <p:cNvPr id="3" name="CuadroTexto 2"/>
          <p:cNvSpPr txBox="1"/>
          <p:nvPr/>
        </p:nvSpPr>
        <p:spPr>
          <a:xfrm>
            <a:off x="786533" y="1609100"/>
            <a:ext cx="7992888" cy="923330"/>
          </a:xfrm>
          <a:prstGeom prst="rect">
            <a:avLst/>
          </a:prstGeom>
          <a:noFill/>
        </p:spPr>
        <p:txBody>
          <a:bodyPr wrap="square" rtlCol="0">
            <a:spAutoFit/>
          </a:bodyPr>
          <a:lstStyle/>
          <a:p>
            <a:r>
              <a:rPr lang="es-CO" dirty="0"/>
              <a:t>Programar diversos tipos de pruebas, definidos en el procedimiento de Selección de la empresa para determinar los prospectos ideales, cuyo objetivo es indagar, evaluar en que medida el prospecto se adecua al cargo determinado. </a:t>
            </a:r>
          </a:p>
        </p:txBody>
      </p:sp>
      <p:pic>
        <p:nvPicPr>
          <p:cNvPr id="2" name="Imagen 1"/>
          <p:cNvPicPr>
            <a:picLocks noChangeAspect="1"/>
          </p:cNvPicPr>
          <p:nvPr/>
        </p:nvPicPr>
        <p:blipFill>
          <a:blip r:embed="rId2"/>
          <a:stretch>
            <a:fillRect/>
          </a:stretch>
        </p:blipFill>
        <p:spPr>
          <a:xfrm>
            <a:off x="1609576" y="2809429"/>
            <a:ext cx="6346800" cy="3457106"/>
          </a:xfrm>
          <a:prstGeom prst="rect">
            <a:avLst/>
          </a:prstGeom>
        </p:spPr>
      </p:pic>
    </p:spTree>
    <p:extLst>
      <p:ext uri="{BB962C8B-B14F-4D97-AF65-F5344CB8AC3E}">
        <p14:creationId xmlns:p14="http://schemas.microsoft.com/office/powerpoint/2010/main" val="1290429262"/>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CuadroTexto"/>
          <p:cNvSpPr txBox="1"/>
          <p:nvPr/>
        </p:nvSpPr>
        <p:spPr>
          <a:xfrm>
            <a:off x="300733" y="620688"/>
            <a:ext cx="8964488" cy="646331"/>
          </a:xfrm>
          <a:prstGeom prst="rect">
            <a:avLst/>
          </a:prstGeom>
          <a:noFill/>
        </p:spPr>
        <p:txBody>
          <a:bodyPr wrap="square" rtlCol="0">
            <a:spAutoFit/>
          </a:bodyPr>
          <a:lstStyle/>
          <a:p>
            <a:r>
              <a:rPr lang="es-CO" sz="3600" b="1" dirty="0" smtClean="0">
                <a:latin typeface="Tahoma" pitchFamily="34" charset="0"/>
                <a:ea typeface="Tahoma" pitchFamily="34" charset="0"/>
                <a:cs typeface="Tahoma" pitchFamily="34" charset="0"/>
              </a:rPr>
              <a:t>Copia de Pruebas entre Requisiciones</a:t>
            </a:r>
            <a:endParaRPr lang="es-CO" sz="3600" b="1" dirty="0">
              <a:latin typeface="Tahoma" pitchFamily="34" charset="0"/>
              <a:ea typeface="Tahoma" pitchFamily="34" charset="0"/>
              <a:cs typeface="Tahoma" pitchFamily="34" charset="0"/>
            </a:endParaRPr>
          </a:p>
        </p:txBody>
      </p:sp>
      <p:sp>
        <p:nvSpPr>
          <p:cNvPr id="3" name="CuadroTexto 2"/>
          <p:cNvSpPr txBox="1"/>
          <p:nvPr/>
        </p:nvSpPr>
        <p:spPr>
          <a:xfrm>
            <a:off x="786533" y="1609100"/>
            <a:ext cx="7992888" cy="923330"/>
          </a:xfrm>
          <a:prstGeom prst="rect">
            <a:avLst/>
          </a:prstGeom>
          <a:noFill/>
        </p:spPr>
        <p:txBody>
          <a:bodyPr wrap="square" rtlCol="0">
            <a:spAutoFit/>
          </a:bodyPr>
          <a:lstStyle/>
          <a:p>
            <a:r>
              <a:rPr lang="es-CO" dirty="0" smtClean="0"/>
              <a:t>Esta opción permite copiar los prospectos seleccionados en un documento de requisición origen en un documento destino. Se debe tener en cuenta que las requisiciones deben tener asociado el mismo cargo.</a:t>
            </a:r>
            <a:endParaRPr lang="es-CO" dirty="0"/>
          </a:p>
        </p:txBody>
      </p:sp>
      <p:pic>
        <p:nvPicPr>
          <p:cNvPr id="5" name="Imagen 4"/>
          <p:cNvPicPr>
            <a:picLocks noChangeAspect="1"/>
          </p:cNvPicPr>
          <p:nvPr/>
        </p:nvPicPr>
        <p:blipFill>
          <a:blip r:embed="rId2"/>
          <a:stretch>
            <a:fillRect/>
          </a:stretch>
        </p:blipFill>
        <p:spPr>
          <a:xfrm>
            <a:off x="1614626" y="2874511"/>
            <a:ext cx="6336702" cy="3436756"/>
          </a:xfrm>
          <a:prstGeom prst="rect">
            <a:avLst/>
          </a:prstGeom>
        </p:spPr>
      </p:pic>
    </p:spTree>
    <p:extLst>
      <p:ext uri="{BB962C8B-B14F-4D97-AF65-F5344CB8AC3E}">
        <p14:creationId xmlns:p14="http://schemas.microsoft.com/office/powerpoint/2010/main" val="2834798936"/>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CuadroTexto"/>
          <p:cNvSpPr txBox="1"/>
          <p:nvPr/>
        </p:nvSpPr>
        <p:spPr>
          <a:xfrm>
            <a:off x="1639231" y="620688"/>
            <a:ext cx="6287491" cy="646331"/>
          </a:xfrm>
          <a:prstGeom prst="rect">
            <a:avLst/>
          </a:prstGeom>
          <a:noFill/>
        </p:spPr>
        <p:txBody>
          <a:bodyPr wrap="square" rtlCol="0">
            <a:spAutoFit/>
          </a:bodyPr>
          <a:lstStyle/>
          <a:p>
            <a:r>
              <a:rPr lang="en-US" sz="3600" b="1" dirty="0" err="1" smtClean="0">
                <a:latin typeface="Tahoma" pitchFamily="34" charset="0"/>
                <a:ea typeface="Tahoma" pitchFamily="34" charset="0"/>
                <a:cs typeface="Tahoma" pitchFamily="34" charset="0"/>
              </a:rPr>
              <a:t>Evaluaci</a:t>
            </a:r>
            <a:r>
              <a:rPr lang="es-CO" sz="3600" b="1" dirty="0" err="1" smtClean="0">
                <a:latin typeface="Tahoma" pitchFamily="34" charset="0"/>
                <a:ea typeface="Tahoma" pitchFamily="34" charset="0"/>
                <a:cs typeface="Tahoma" pitchFamily="34" charset="0"/>
              </a:rPr>
              <a:t>ón</a:t>
            </a:r>
            <a:r>
              <a:rPr lang="es-CO" sz="3600" b="1" dirty="0" smtClean="0">
                <a:latin typeface="Tahoma" pitchFamily="34" charset="0"/>
                <a:ea typeface="Tahoma" pitchFamily="34" charset="0"/>
                <a:cs typeface="Tahoma" pitchFamily="34" charset="0"/>
              </a:rPr>
              <a:t> y Contratación</a:t>
            </a:r>
            <a:endParaRPr lang="es-CO" sz="3600" b="1" dirty="0">
              <a:latin typeface="Tahoma" pitchFamily="34" charset="0"/>
              <a:ea typeface="Tahoma" pitchFamily="34" charset="0"/>
              <a:cs typeface="Tahoma" pitchFamily="34" charset="0"/>
            </a:endParaRPr>
          </a:p>
        </p:txBody>
      </p:sp>
      <p:sp>
        <p:nvSpPr>
          <p:cNvPr id="3" name="CuadroTexto 2"/>
          <p:cNvSpPr txBox="1"/>
          <p:nvPr/>
        </p:nvSpPr>
        <p:spPr>
          <a:xfrm>
            <a:off x="786533" y="1609100"/>
            <a:ext cx="7992888" cy="923330"/>
          </a:xfrm>
          <a:prstGeom prst="rect">
            <a:avLst/>
          </a:prstGeom>
          <a:noFill/>
        </p:spPr>
        <p:txBody>
          <a:bodyPr wrap="square" rtlCol="0">
            <a:spAutoFit/>
          </a:bodyPr>
          <a:lstStyle/>
          <a:p>
            <a:r>
              <a:rPr lang="es-CO" dirty="0" smtClean="0"/>
              <a:t>Esta opción permite copiar los prospectos seleccionados en un documento de requisición origen en un documento destino. Se debe tener en cuenta que las requisiciones deben tener asociado el mismo cargo.</a:t>
            </a:r>
            <a:endParaRPr lang="es-CO" dirty="0"/>
          </a:p>
        </p:txBody>
      </p:sp>
    </p:spTree>
    <p:extLst>
      <p:ext uri="{BB962C8B-B14F-4D97-AF65-F5344CB8AC3E}">
        <p14:creationId xmlns:p14="http://schemas.microsoft.com/office/powerpoint/2010/main" val="1376710057"/>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CuadroTexto"/>
          <p:cNvSpPr txBox="1"/>
          <p:nvPr/>
        </p:nvSpPr>
        <p:spPr>
          <a:xfrm>
            <a:off x="1614625" y="620688"/>
            <a:ext cx="6336704" cy="646331"/>
          </a:xfrm>
          <a:prstGeom prst="rect">
            <a:avLst/>
          </a:prstGeom>
          <a:noFill/>
        </p:spPr>
        <p:txBody>
          <a:bodyPr wrap="square" rtlCol="0">
            <a:spAutoFit/>
          </a:bodyPr>
          <a:lstStyle/>
          <a:p>
            <a:r>
              <a:rPr lang="es-CO" sz="3600" b="1" dirty="0" smtClean="0">
                <a:latin typeface="Tahoma" pitchFamily="34" charset="0"/>
                <a:ea typeface="Tahoma" pitchFamily="34" charset="0"/>
                <a:cs typeface="Tahoma" pitchFamily="34" charset="0"/>
              </a:rPr>
              <a:t>Calificación de Evaluación</a:t>
            </a:r>
            <a:endParaRPr lang="es-CO" sz="3600" b="1" dirty="0">
              <a:latin typeface="Tahoma" pitchFamily="34" charset="0"/>
              <a:ea typeface="Tahoma" pitchFamily="34" charset="0"/>
              <a:cs typeface="Tahoma" pitchFamily="34" charset="0"/>
            </a:endParaRPr>
          </a:p>
        </p:txBody>
      </p:sp>
      <p:sp>
        <p:nvSpPr>
          <p:cNvPr id="3" name="CuadroTexto 2"/>
          <p:cNvSpPr txBox="1"/>
          <p:nvPr/>
        </p:nvSpPr>
        <p:spPr>
          <a:xfrm>
            <a:off x="786533" y="1609100"/>
            <a:ext cx="7992888" cy="646331"/>
          </a:xfrm>
          <a:prstGeom prst="rect">
            <a:avLst/>
          </a:prstGeom>
          <a:noFill/>
        </p:spPr>
        <p:txBody>
          <a:bodyPr wrap="square" rtlCol="0">
            <a:spAutoFit/>
          </a:bodyPr>
          <a:lstStyle/>
          <a:p>
            <a:r>
              <a:rPr lang="es-CO" dirty="0"/>
              <a:t>Permite que cada responsable , seleccione la requisición de personal y califique cada prueba a cada uno de los prospectos programados. </a:t>
            </a:r>
          </a:p>
        </p:txBody>
      </p:sp>
      <p:pic>
        <p:nvPicPr>
          <p:cNvPr id="2" name="Imagen 1"/>
          <p:cNvPicPr>
            <a:picLocks noChangeAspect="1"/>
          </p:cNvPicPr>
          <p:nvPr/>
        </p:nvPicPr>
        <p:blipFill>
          <a:blip r:embed="rId2"/>
          <a:stretch>
            <a:fillRect/>
          </a:stretch>
        </p:blipFill>
        <p:spPr>
          <a:xfrm>
            <a:off x="1370000" y="2597512"/>
            <a:ext cx="6825954" cy="3711808"/>
          </a:xfrm>
          <a:prstGeom prst="rect">
            <a:avLst/>
          </a:prstGeom>
        </p:spPr>
      </p:pic>
    </p:spTree>
    <p:extLst>
      <p:ext uri="{BB962C8B-B14F-4D97-AF65-F5344CB8AC3E}">
        <p14:creationId xmlns:p14="http://schemas.microsoft.com/office/powerpoint/2010/main" val="3899819041"/>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CuadroTexto"/>
          <p:cNvSpPr txBox="1"/>
          <p:nvPr/>
        </p:nvSpPr>
        <p:spPr>
          <a:xfrm>
            <a:off x="1720113" y="620688"/>
            <a:ext cx="6125727" cy="646331"/>
          </a:xfrm>
          <a:prstGeom prst="rect">
            <a:avLst/>
          </a:prstGeom>
          <a:noFill/>
        </p:spPr>
        <p:txBody>
          <a:bodyPr wrap="square" rtlCol="0">
            <a:spAutoFit/>
          </a:bodyPr>
          <a:lstStyle/>
          <a:p>
            <a:r>
              <a:rPr lang="es-CO" sz="3600" b="1" dirty="0" smtClean="0">
                <a:latin typeface="Tahoma" pitchFamily="34" charset="0"/>
                <a:ea typeface="Tahoma" pitchFamily="34" charset="0"/>
                <a:cs typeface="Tahoma" pitchFamily="34" charset="0"/>
              </a:rPr>
              <a:t>Evaluación y Seguimiento</a:t>
            </a:r>
            <a:endParaRPr lang="es-CO" sz="3600" b="1" dirty="0">
              <a:latin typeface="Tahoma" pitchFamily="34" charset="0"/>
              <a:ea typeface="Tahoma" pitchFamily="34" charset="0"/>
              <a:cs typeface="Tahoma" pitchFamily="34" charset="0"/>
            </a:endParaRPr>
          </a:p>
        </p:txBody>
      </p:sp>
      <p:sp>
        <p:nvSpPr>
          <p:cNvPr id="3" name="CuadroTexto 2"/>
          <p:cNvSpPr txBox="1"/>
          <p:nvPr/>
        </p:nvSpPr>
        <p:spPr>
          <a:xfrm>
            <a:off x="786533" y="1609100"/>
            <a:ext cx="7992888" cy="923330"/>
          </a:xfrm>
          <a:prstGeom prst="rect">
            <a:avLst/>
          </a:prstGeom>
          <a:noFill/>
        </p:spPr>
        <p:txBody>
          <a:bodyPr wrap="square" rtlCol="0">
            <a:spAutoFit/>
          </a:bodyPr>
          <a:lstStyle/>
          <a:p>
            <a:r>
              <a:rPr lang="es-CO" dirty="0"/>
              <a:t>Permite seleccionar la requisición y procesar para </a:t>
            </a:r>
            <a:r>
              <a:rPr lang="es-CO" dirty="0" err="1"/>
              <a:t>acentar</a:t>
            </a:r>
            <a:r>
              <a:rPr lang="es-CO" dirty="0"/>
              <a:t> la calificación que cada responsable de prueba a colocado en el proceso anterior de Evaluación y seguimiento. </a:t>
            </a:r>
          </a:p>
        </p:txBody>
      </p:sp>
      <p:pic>
        <p:nvPicPr>
          <p:cNvPr id="2" name="Imagen 1"/>
          <p:cNvPicPr>
            <a:picLocks noChangeAspect="1"/>
          </p:cNvPicPr>
          <p:nvPr/>
        </p:nvPicPr>
        <p:blipFill>
          <a:blip r:embed="rId2"/>
          <a:stretch>
            <a:fillRect/>
          </a:stretch>
        </p:blipFill>
        <p:spPr>
          <a:xfrm>
            <a:off x="1496873" y="2874511"/>
            <a:ext cx="6572205" cy="3545373"/>
          </a:xfrm>
          <a:prstGeom prst="rect">
            <a:avLst/>
          </a:prstGeom>
        </p:spPr>
      </p:pic>
    </p:spTree>
    <p:extLst>
      <p:ext uri="{BB962C8B-B14F-4D97-AF65-F5344CB8AC3E}">
        <p14:creationId xmlns:p14="http://schemas.microsoft.com/office/powerpoint/2010/main" val="1046944341"/>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CuadroTexto"/>
          <p:cNvSpPr txBox="1"/>
          <p:nvPr/>
        </p:nvSpPr>
        <p:spPr>
          <a:xfrm>
            <a:off x="752217" y="425188"/>
            <a:ext cx="8069078" cy="1200329"/>
          </a:xfrm>
          <a:prstGeom prst="rect">
            <a:avLst/>
          </a:prstGeom>
          <a:noFill/>
        </p:spPr>
        <p:txBody>
          <a:bodyPr wrap="square" rtlCol="0">
            <a:spAutoFit/>
          </a:bodyPr>
          <a:lstStyle/>
          <a:p>
            <a:r>
              <a:rPr lang="es-CO" sz="3600" b="1" dirty="0" smtClean="0">
                <a:latin typeface="Tahoma" pitchFamily="34" charset="0"/>
                <a:ea typeface="Tahoma" pitchFamily="34" charset="0"/>
                <a:cs typeface="Tahoma" pitchFamily="34" charset="0"/>
              </a:rPr>
              <a:t>Prospectos no Seleccionados - Conclusiones</a:t>
            </a:r>
            <a:endParaRPr lang="es-CO" sz="3600" b="1" dirty="0">
              <a:latin typeface="Tahoma" pitchFamily="34" charset="0"/>
              <a:ea typeface="Tahoma" pitchFamily="34" charset="0"/>
              <a:cs typeface="Tahoma" pitchFamily="34" charset="0"/>
            </a:endParaRPr>
          </a:p>
        </p:txBody>
      </p:sp>
      <p:sp>
        <p:nvSpPr>
          <p:cNvPr id="3" name="CuadroTexto 2"/>
          <p:cNvSpPr txBox="1"/>
          <p:nvPr/>
        </p:nvSpPr>
        <p:spPr>
          <a:xfrm>
            <a:off x="786533" y="1772816"/>
            <a:ext cx="7992888" cy="923330"/>
          </a:xfrm>
          <a:prstGeom prst="rect">
            <a:avLst/>
          </a:prstGeom>
          <a:noFill/>
        </p:spPr>
        <p:txBody>
          <a:bodyPr wrap="square" rtlCol="0">
            <a:spAutoFit/>
          </a:bodyPr>
          <a:lstStyle/>
          <a:p>
            <a:r>
              <a:rPr lang="es-CO" dirty="0" smtClean="0"/>
              <a:t>Permite indicar conclusiones a los prospecto no seleccionables para contratación a manera informativa para el documento de requisición en el cual fueron seleccionados.</a:t>
            </a:r>
            <a:endParaRPr lang="es-CO" dirty="0"/>
          </a:p>
        </p:txBody>
      </p:sp>
      <p:pic>
        <p:nvPicPr>
          <p:cNvPr id="6" name="Imagen 5"/>
          <p:cNvPicPr>
            <a:picLocks noChangeAspect="1"/>
          </p:cNvPicPr>
          <p:nvPr/>
        </p:nvPicPr>
        <p:blipFill>
          <a:blip r:embed="rId2"/>
          <a:stretch>
            <a:fillRect/>
          </a:stretch>
        </p:blipFill>
        <p:spPr>
          <a:xfrm>
            <a:off x="1547664" y="2843444"/>
            <a:ext cx="6419434" cy="3463893"/>
          </a:xfrm>
          <a:prstGeom prst="rect">
            <a:avLst/>
          </a:prstGeom>
        </p:spPr>
      </p:pic>
    </p:spTree>
    <p:extLst>
      <p:ext uri="{BB962C8B-B14F-4D97-AF65-F5344CB8AC3E}">
        <p14:creationId xmlns:p14="http://schemas.microsoft.com/office/powerpoint/2010/main" val="1560854162"/>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CuadroTexto"/>
          <p:cNvSpPr txBox="1"/>
          <p:nvPr/>
        </p:nvSpPr>
        <p:spPr>
          <a:xfrm>
            <a:off x="3177011" y="620688"/>
            <a:ext cx="3211927" cy="646331"/>
          </a:xfrm>
          <a:prstGeom prst="rect">
            <a:avLst/>
          </a:prstGeom>
          <a:noFill/>
        </p:spPr>
        <p:txBody>
          <a:bodyPr wrap="square" rtlCol="0">
            <a:spAutoFit/>
          </a:bodyPr>
          <a:lstStyle/>
          <a:p>
            <a:r>
              <a:rPr lang="es-CO" sz="3600" b="1" dirty="0" smtClean="0">
                <a:latin typeface="Tahoma" pitchFamily="34" charset="0"/>
                <a:ea typeface="Tahoma" pitchFamily="34" charset="0"/>
                <a:cs typeface="Tahoma" pitchFamily="34" charset="0"/>
              </a:rPr>
              <a:t>Contratación</a:t>
            </a:r>
            <a:endParaRPr lang="es-CO" sz="3600" b="1" dirty="0">
              <a:latin typeface="Tahoma" pitchFamily="34" charset="0"/>
              <a:ea typeface="Tahoma" pitchFamily="34" charset="0"/>
              <a:cs typeface="Tahoma" pitchFamily="34" charset="0"/>
            </a:endParaRPr>
          </a:p>
        </p:txBody>
      </p:sp>
      <p:sp>
        <p:nvSpPr>
          <p:cNvPr id="3" name="CuadroTexto 2"/>
          <p:cNvSpPr txBox="1"/>
          <p:nvPr/>
        </p:nvSpPr>
        <p:spPr>
          <a:xfrm>
            <a:off x="786533" y="1609100"/>
            <a:ext cx="7992888" cy="923330"/>
          </a:xfrm>
          <a:prstGeom prst="rect">
            <a:avLst/>
          </a:prstGeom>
          <a:noFill/>
        </p:spPr>
        <p:txBody>
          <a:bodyPr wrap="square" rtlCol="0">
            <a:spAutoFit/>
          </a:bodyPr>
          <a:lstStyle/>
          <a:p>
            <a:r>
              <a:rPr lang="es-CO" dirty="0"/>
              <a:t>Permite seleccionar la requisición de personal y consultar los prospectos ya sea por filtros de </a:t>
            </a:r>
            <a:r>
              <a:rPr lang="es-CO" dirty="0" smtClean="0"/>
              <a:t>calificación </a:t>
            </a:r>
            <a:r>
              <a:rPr lang="es-CO" dirty="0"/>
              <a:t>de hoja de vida y/o calificación de pruebas para seleccionar el prospecto a contratar. </a:t>
            </a:r>
          </a:p>
        </p:txBody>
      </p:sp>
      <p:pic>
        <p:nvPicPr>
          <p:cNvPr id="6" name="Imagen 5"/>
          <p:cNvPicPr>
            <a:picLocks noChangeAspect="1"/>
          </p:cNvPicPr>
          <p:nvPr/>
        </p:nvPicPr>
        <p:blipFill>
          <a:blip r:embed="rId2"/>
          <a:stretch>
            <a:fillRect/>
          </a:stretch>
        </p:blipFill>
        <p:spPr>
          <a:xfrm>
            <a:off x="1691680" y="2874511"/>
            <a:ext cx="6192689" cy="3345082"/>
          </a:xfrm>
          <a:prstGeom prst="rect">
            <a:avLst/>
          </a:prstGeom>
        </p:spPr>
      </p:pic>
    </p:spTree>
    <p:extLst>
      <p:ext uri="{BB962C8B-B14F-4D97-AF65-F5344CB8AC3E}">
        <p14:creationId xmlns:p14="http://schemas.microsoft.com/office/powerpoint/2010/main" val="3038100757"/>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CuadroTexto"/>
          <p:cNvSpPr txBox="1"/>
          <p:nvPr/>
        </p:nvSpPr>
        <p:spPr>
          <a:xfrm>
            <a:off x="3941466" y="620688"/>
            <a:ext cx="1683021" cy="646331"/>
          </a:xfrm>
          <a:prstGeom prst="rect">
            <a:avLst/>
          </a:prstGeom>
          <a:noFill/>
        </p:spPr>
        <p:txBody>
          <a:bodyPr wrap="square" rtlCol="0">
            <a:spAutoFit/>
          </a:bodyPr>
          <a:lstStyle/>
          <a:p>
            <a:r>
              <a:rPr lang="es-CO" sz="3600" b="1" dirty="0" smtClean="0">
                <a:latin typeface="Tahoma" pitchFamily="34" charset="0"/>
                <a:ea typeface="Tahoma" pitchFamily="34" charset="0"/>
                <a:cs typeface="Tahoma" pitchFamily="34" charset="0"/>
              </a:rPr>
              <a:t>Cierre</a:t>
            </a:r>
            <a:endParaRPr lang="es-CO" sz="3600" b="1" dirty="0">
              <a:latin typeface="Tahoma" pitchFamily="34" charset="0"/>
              <a:ea typeface="Tahoma" pitchFamily="34" charset="0"/>
              <a:cs typeface="Tahoma" pitchFamily="34" charset="0"/>
            </a:endParaRPr>
          </a:p>
        </p:txBody>
      </p:sp>
      <p:sp>
        <p:nvSpPr>
          <p:cNvPr id="3" name="CuadroTexto 2"/>
          <p:cNvSpPr txBox="1"/>
          <p:nvPr/>
        </p:nvSpPr>
        <p:spPr>
          <a:xfrm>
            <a:off x="786533" y="1609100"/>
            <a:ext cx="7992888" cy="646331"/>
          </a:xfrm>
          <a:prstGeom prst="rect">
            <a:avLst/>
          </a:prstGeom>
          <a:noFill/>
        </p:spPr>
        <p:txBody>
          <a:bodyPr wrap="square" rtlCol="0">
            <a:spAutoFit/>
          </a:bodyPr>
          <a:lstStyle/>
          <a:p>
            <a:r>
              <a:rPr lang="es-CO" dirty="0"/>
              <a:t>Permite </a:t>
            </a:r>
            <a:r>
              <a:rPr lang="es-CO" dirty="0" smtClean="0"/>
              <a:t>realizar el cierre del documento de requisición de personal indicando unas conclusiones a manera informativa. </a:t>
            </a:r>
            <a:endParaRPr lang="es-CO" dirty="0"/>
          </a:p>
        </p:txBody>
      </p:sp>
      <p:pic>
        <p:nvPicPr>
          <p:cNvPr id="6" name="Imagen 5"/>
          <p:cNvPicPr>
            <a:picLocks noChangeAspect="1"/>
          </p:cNvPicPr>
          <p:nvPr/>
        </p:nvPicPr>
        <p:blipFill>
          <a:blip r:embed="rId2"/>
          <a:stretch>
            <a:fillRect/>
          </a:stretch>
        </p:blipFill>
        <p:spPr>
          <a:xfrm>
            <a:off x="1430229" y="2597512"/>
            <a:ext cx="6705493" cy="3622081"/>
          </a:xfrm>
          <a:prstGeom prst="rect">
            <a:avLst/>
          </a:prstGeom>
        </p:spPr>
      </p:pic>
    </p:spTree>
    <p:extLst>
      <p:ext uri="{BB962C8B-B14F-4D97-AF65-F5344CB8AC3E}">
        <p14:creationId xmlns:p14="http://schemas.microsoft.com/office/powerpoint/2010/main" val="145201252"/>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CuadroTexto"/>
          <p:cNvSpPr txBox="1"/>
          <p:nvPr/>
        </p:nvSpPr>
        <p:spPr>
          <a:xfrm>
            <a:off x="1740443" y="775245"/>
            <a:ext cx="5941050" cy="646331"/>
          </a:xfrm>
          <a:prstGeom prst="rect">
            <a:avLst/>
          </a:prstGeom>
          <a:noFill/>
        </p:spPr>
        <p:txBody>
          <a:bodyPr wrap="none" rtlCol="0">
            <a:spAutoFit/>
          </a:bodyPr>
          <a:lstStyle/>
          <a:p>
            <a:r>
              <a:rPr lang="es-CO" sz="3600" b="1" dirty="0" smtClean="0">
                <a:latin typeface="Tahoma" pitchFamily="34" charset="0"/>
                <a:ea typeface="Tahoma" pitchFamily="34" charset="0"/>
                <a:cs typeface="Tahoma" pitchFamily="34" charset="0"/>
              </a:rPr>
              <a:t>Evaluación y Desempeño</a:t>
            </a:r>
            <a:endParaRPr lang="es-CO" sz="3600" b="1" dirty="0">
              <a:latin typeface="Tahoma" pitchFamily="34" charset="0"/>
              <a:ea typeface="Tahoma" pitchFamily="34" charset="0"/>
              <a:cs typeface="Tahoma" pitchFamily="34" charset="0"/>
            </a:endParaRPr>
          </a:p>
        </p:txBody>
      </p:sp>
      <p:sp>
        <p:nvSpPr>
          <p:cNvPr id="5" name="4 CuadroTexto"/>
          <p:cNvSpPr txBox="1"/>
          <p:nvPr/>
        </p:nvSpPr>
        <p:spPr>
          <a:xfrm>
            <a:off x="611560" y="1987473"/>
            <a:ext cx="7920879" cy="461665"/>
          </a:xfrm>
          <a:prstGeom prst="rect">
            <a:avLst/>
          </a:prstGeom>
          <a:noFill/>
        </p:spPr>
        <p:txBody>
          <a:bodyPr wrap="square" rtlCol="0">
            <a:spAutoFit/>
          </a:bodyPr>
          <a:lstStyle/>
          <a:p>
            <a:pPr algn="just"/>
            <a:r>
              <a:rPr lang="es-CO" sz="2400" b="1" dirty="0" smtClean="0"/>
              <a:t>Esquema Ciclo General</a:t>
            </a:r>
          </a:p>
        </p:txBody>
      </p:sp>
      <p:grpSp>
        <p:nvGrpSpPr>
          <p:cNvPr id="3" name="Grupo 2"/>
          <p:cNvGrpSpPr/>
          <p:nvPr/>
        </p:nvGrpSpPr>
        <p:grpSpPr>
          <a:xfrm>
            <a:off x="950951" y="3015035"/>
            <a:ext cx="7520033" cy="861113"/>
            <a:chOff x="868391" y="3015035"/>
            <a:chExt cx="7520033" cy="861113"/>
          </a:xfrm>
        </p:grpSpPr>
        <p:sp>
          <p:nvSpPr>
            <p:cNvPr id="18" name="Rectángulo redondeado 17"/>
            <p:cNvSpPr/>
            <p:nvPr/>
          </p:nvSpPr>
          <p:spPr>
            <a:xfrm>
              <a:off x="6691433" y="3015035"/>
              <a:ext cx="1696991" cy="861112"/>
            </a:xfrm>
            <a:prstGeom prst="roundRect">
              <a:avLst/>
            </a:prstGeom>
          </p:spPr>
          <p:style>
            <a:lnRef idx="0">
              <a:schemeClr val="accent1"/>
            </a:lnRef>
            <a:fillRef idx="3">
              <a:schemeClr val="accent1"/>
            </a:fillRef>
            <a:effectRef idx="3">
              <a:schemeClr val="accent1"/>
            </a:effectRef>
            <a:fontRef idx="minor">
              <a:schemeClr val="lt1"/>
            </a:fontRef>
          </p:style>
          <p:txBody>
            <a:bodyPr rtlCol="0" anchor="ctr"/>
            <a:lstStyle/>
            <a:p>
              <a:pPr algn="ctr"/>
              <a:r>
                <a:rPr lang="es-CO" dirty="0" smtClean="0">
                  <a:solidFill>
                    <a:schemeClr val="bg1"/>
                  </a:solidFill>
                </a:rPr>
                <a:t>Cierre</a:t>
              </a:r>
              <a:endParaRPr lang="es-CO" dirty="0">
                <a:solidFill>
                  <a:schemeClr val="bg1"/>
                </a:solidFill>
              </a:endParaRPr>
            </a:p>
          </p:txBody>
        </p:sp>
        <p:sp>
          <p:nvSpPr>
            <p:cNvPr id="6" name="Rectángulo redondeado 5"/>
            <p:cNvSpPr/>
            <p:nvPr/>
          </p:nvSpPr>
          <p:spPr>
            <a:xfrm>
              <a:off x="868391" y="3015036"/>
              <a:ext cx="1696991" cy="861112"/>
            </a:xfrm>
            <a:prstGeom prst="roundRect">
              <a:avLst/>
            </a:prstGeom>
          </p:spPr>
          <p:style>
            <a:lnRef idx="0">
              <a:schemeClr val="accent1"/>
            </a:lnRef>
            <a:fillRef idx="3">
              <a:schemeClr val="accent1"/>
            </a:fillRef>
            <a:effectRef idx="3">
              <a:schemeClr val="accent1"/>
            </a:effectRef>
            <a:fontRef idx="minor">
              <a:schemeClr val="lt1"/>
            </a:fontRef>
          </p:style>
          <p:txBody>
            <a:bodyPr rtlCol="0" anchor="ctr"/>
            <a:lstStyle/>
            <a:p>
              <a:pPr algn="ctr"/>
              <a:r>
                <a:rPr lang="es-CO" dirty="0" smtClean="0">
                  <a:solidFill>
                    <a:schemeClr val="bg1"/>
                  </a:solidFill>
                </a:rPr>
                <a:t>Documento de Evaluación</a:t>
              </a:r>
              <a:endParaRPr lang="es-CO" dirty="0">
                <a:solidFill>
                  <a:schemeClr val="bg1"/>
                </a:solidFill>
              </a:endParaRPr>
            </a:p>
          </p:txBody>
        </p:sp>
        <p:sp>
          <p:nvSpPr>
            <p:cNvPr id="17" name="Rectángulo redondeado 16"/>
            <p:cNvSpPr/>
            <p:nvPr/>
          </p:nvSpPr>
          <p:spPr>
            <a:xfrm>
              <a:off x="3779912" y="3015035"/>
              <a:ext cx="1696991" cy="861112"/>
            </a:xfrm>
            <a:prstGeom prst="roundRect">
              <a:avLst/>
            </a:prstGeom>
          </p:spPr>
          <p:style>
            <a:lnRef idx="0">
              <a:schemeClr val="accent1"/>
            </a:lnRef>
            <a:fillRef idx="3">
              <a:schemeClr val="accent1"/>
            </a:fillRef>
            <a:effectRef idx="3">
              <a:schemeClr val="accent1"/>
            </a:effectRef>
            <a:fontRef idx="minor">
              <a:schemeClr val="lt1"/>
            </a:fontRef>
          </p:style>
          <p:txBody>
            <a:bodyPr rtlCol="0" anchor="ctr"/>
            <a:lstStyle/>
            <a:p>
              <a:pPr algn="ctr"/>
              <a:r>
                <a:rPr lang="es-CO" dirty="0" smtClean="0">
                  <a:solidFill>
                    <a:schemeClr val="bg1"/>
                  </a:solidFill>
                </a:rPr>
                <a:t>Programación</a:t>
              </a:r>
              <a:endParaRPr lang="es-CO" dirty="0">
                <a:solidFill>
                  <a:schemeClr val="bg1"/>
                </a:solidFill>
              </a:endParaRPr>
            </a:p>
          </p:txBody>
        </p:sp>
        <p:sp>
          <p:nvSpPr>
            <p:cNvPr id="8" name="Flecha derecha 7"/>
            <p:cNvSpPr/>
            <p:nvPr/>
          </p:nvSpPr>
          <p:spPr>
            <a:xfrm>
              <a:off x="2884615" y="3183370"/>
              <a:ext cx="576064" cy="524443"/>
            </a:xfrm>
            <a:prstGeom prst="rightArrow">
              <a:avLst/>
            </a:prstGeom>
          </p:spPr>
          <p:style>
            <a:lnRef idx="0">
              <a:schemeClr val="accent3"/>
            </a:lnRef>
            <a:fillRef idx="3">
              <a:schemeClr val="accent3"/>
            </a:fillRef>
            <a:effectRef idx="3">
              <a:schemeClr val="accent3"/>
            </a:effectRef>
            <a:fontRef idx="minor">
              <a:schemeClr val="lt1"/>
            </a:fontRef>
          </p:style>
          <p:txBody>
            <a:bodyPr rtlCol="0" anchor="ctr"/>
            <a:lstStyle/>
            <a:p>
              <a:pPr algn="ctr"/>
              <a:endParaRPr lang="es-CO"/>
            </a:p>
          </p:txBody>
        </p:sp>
        <p:sp>
          <p:nvSpPr>
            <p:cNvPr id="20" name="Flecha derecha 19"/>
            <p:cNvSpPr/>
            <p:nvPr/>
          </p:nvSpPr>
          <p:spPr>
            <a:xfrm>
              <a:off x="5796136" y="3183369"/>
              <a:ext cx="576064" cy="524443"/>
            </a:xfrm>
            <a:prstGeom prst="rightArrow">
              <a:avLst/>
            </a:prstGeom>
          </p:spPr>
          <p:style>
            <a:lnRef idx="0">
              <a:schemeClr val="accent3"/>
            </a:lnRef>
            <a:fillRef idx="3">
              <a:schemeClr val="accent3"/>
            </a:fillRef>
            <a:effectRef idx="3">
              <a:schemeClr val="accent3"/>
            </a:effectRef>
            <a:fontRef idx="minor">
              <a:schemeClr val="lt1"/>
            </a:fontRef>
          </p:style>
          <p:txBody>
            <a:bodyPr rtlCol="0" anchor="ctr"/>
            <a:lstStyle/>
            <a:p>
              <a:pPr algn="ctr"/>
              <a:endParaRPr lang="es-CO"/>
            </a:p>
          </p:txBody>
        </p:sp>
      </p:grpSp>
    </p:spTree>
    <p:extLst>
      <p:ext uri="{BB962C8B-B14F-4D97-AF65-F5344CB8AC3E}">
        <p14:creationId xmlns:p14="http://schemas.microsoft.com/office/powerpoint/2010/main" val="2010964249"/>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CuadroTexto"/>
          <p:cNvSpPr txBox="1"/>
          <p:nvPr/>
        </p:nvSpPr>
        <p:spPr>
          <a:xfrm>
            <a:off x="1740443" y="775245"/>
            <a:ext cx="5941050" cy="646331"/>
          </a:xfrm>
          <a:prstGeom prst="rect">
            <a:avLst/>
          </a:prstGeom>
          <a:noFill/>
        </p:spPr>
        <p:txBody>
          <a:bodyPr wrap="none" rtlCol="0">
            <a:spAutoFit/>
          </a:bodyPr>
          <a:lstStyle/>
          <a:p>
            <a:r>
              <a:rPr lang="es-CO" sz="3600" b="1" dirty="0" smtClean="0">
                <a:latin typeface="Tahoma" pitchFamily="34" charset="0"/>
                <a:ea typeface="Tahoma" pitchFamily="34" charset="0"/>
                <a:cs typeface="Tahoma" pitchFamily="34" charset="0"/>
              </a:rPr>
              <a:t>Evaluación y Desempeño</a:t>
            </a:r>
            <a:endParaRPr lang="es-CO" sz="3600" b="1" dirty="0">
              <a:latin typeface="Tahoma" pitchFamily="34" charset="0"/>
              <a:ea typeface="Tahoma" pitchFamily="34" charset="0"/>
              <a:cs typeface="Tahoma" pitchFamily="34" charset="0"/>
            </a:endParaRPr>
          </a:p>
        </p:txBody>
      </p:sp>
      <p:sp>
        <p:nvSpPr>
          <p:cNvPr id="5" name="4 CuadroTexto"/>
          <p:cNvSpPr txBox="1"/>
          <p:nvPr/>
        </p:nvSpPr>
        <p:spPr>
          <a:xfrm>
            <a:off x="611560" y="1987473"/>
            <a:ext cx="7920879" cy="461665"/>
          </a:xfrm>
          <a:prstGeom prst="rect">
            <a:avLst/>
          </a:prstGeom>
          <a:noFill/>
        </p:spPr>
        <p:txBody>
          <a:bodyPr wrap="square" rtlCol="0">
            <a:spAutoFit/>
          </a:bodyPr>
          <a:lstStyle/>
          <a:p>
            <a:pPr algn="just"/>
            <a:r>
              <a:rPr lang="es-CO" sz="2400" b="1" dirty="0" smtClean="0"/>
              <a:t>Beneficios:</a:t>
            </a:r>
          </a:p>
        </p:txBody>
      </p:sp>
      <p:sp>
        <p:nvSpPr>
          <p:cNvPr id="7" name="Rectángulo 6"/>
          <p:cNvSpPr/>
          <p:nvPr/>
        </p:nvSpPr>
        <p:spPr>
          <a:xfrm>
            <a:off x="604933" y="3015035"/>
            <a:ext cx="7920879" cy="2031325"/>
          </a:xfrm>
          <a:prstGeom prst="rect">
            <a:avLst/>
          </a:prstGeom>
        </p:spPr>
        <p:txBody>
          <a:bodyPr wrap="square">
            <a:spAutoFit/>
          </a:bodyPr>
          <a:lstStyle/>
          <a:p>
            <a:pPr marL="285750" indent="-285750">
              <a:buFont typeface="Arial" panose="020B0604020202020204" pitchFamily="34" charset="0"/>
              <a:buChar char="•"/>
            </a:pPr>
            <a:r>
              <a:rPr lang="es-CO" dirty="0" smtClean="0">
                <a:solidFill>
                  <a:srgbClr val="000000"/>
                </a:solidFill>
                <a:latin typeface="Calibri" panose="020F0502020204030204" pitchFamily="34" charset="0"/>
              </a:rPr>
              <a:t>Permite </a:t>
            </a:r>
            <a:r>
              <a:rPr lang="es-CO" dirty="0">
                <a:solidFill>
                  <a:srgbClr val="000000"/>
                </a:solidFill>
                <a:latin typeface="Calibri" panose="020F0502020204030204" pitchFamily="34" charset="0"/>
              </a:rPr>
              <a:t>hacer la evaluación de desempeño por cargo, tipo de prueba 90°, 180°, 360°, por competencias, funciones, conocimientos, indicadores. </a:t>
            </a:r>
          </a:p>
          <a:p>
            <a:pPr marL="285750" indent="-285750">
              <a:buFont typeface="Arial" panose="020B0604020202020204" pitchFamily="34" charset="0"/>
              <a:buChar char="•"/>
            </a:pPr>
            <a:r>
              <a:rPr lang="es-CO" dirty="0">
                <a:solidFill>
                  <a:srgbClr val="000000"/>
                </a:solidFill>
                <a:latin typeface="Calibri" panose="020F0502020204030204" pitchFamily="34" charset="0"/>
              </a:rPr>
              <a:t>Enviar a los evaluadores vía e-mail la evaluación de desempeño para ser calificada en línea, accediendo al sitio Web para ejecutarla y actualizarla en tiempo real, confidencial y objetiva. </a:t>
            </a:r>
          </a:p>
          <a:p>
            <a:pPr marL="285750" indent="-285750">
              <a:buFont typeface="Arial" panose="020B0604020202020204" pitchFamily="34" charset="0"/>
              <a:buChar char="•"/>
            </a:pPr>
            <a:r>
              <a:rPr lang="es-CO" dirty="0">
                <a:solidFill>
                  <a:srgbClr val="000000"/>
                </a:solidFill>
                <a:latin typeface="Calibri" panose="020F0502020204030204" pitchFamily="34" charset="0"/>
              </a:rPr>
              <a:t>Evaluar cada empleado para conocer su análisis de brechas y realizar un plan de formación según las necesidades específicas del mismo. </a:t>
            </a:r>
          </a:p>
        </p:txBody>
      </p:sp>
    </p:spTree>
    <p:extLst>
      <p:ext uri="{BB962C8B-B14F-4D97-AF65-F5344CB8AC3E}">
        <p14:creationId xmlns:p14="http://schemas.microsoft.com/office/powerpoint/2010/main" val="3462642632"/>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CuadroTexto"/>
          <p:cNvSpPr txBox="1"/>
          <p:nvPr/>
        </p:nvSpPr>
        <p:spPr>
          <a:xfrm>
            <a:off x="1363428" y="775245"/>
            <a:ext cx="6417141" cy="646331"/>
          </a:xfrm>
          <a:prstGeom prst="rect">
            <a:avLst/>
          </a:prstGeom>
          <a:noFill/>
        </p:spPr>
        <p:txBody>
          <a:bodyPr wrap="none" rtlCol="0">
            <a:spAutoFit/>
          </a:bodyPr>
          <a:lstStyle/>
          <a:p>
            <a:r>
              <a:rPr lang="es-CO" sz="3600" b="1" dirty="0" smtClean="0">
                <a:latin typeface="Tahoma" pitchFamily="34" charset="0"/>
                <a:ea typeface="Tahoma" pitchFamily="34" charset="0"/>
                <a:cs typeface="Tahoma" pitchFamily="34" charset="0"/>
              </a:rPr>
              <a:t>Documentos de Evaluación</a:t>
            </a:r>
            <a:endParaRPr lang="es-CO" sz="3600" b="1" dirty="0">
              <a:latin typeface="Tahoma" pitchFamily="34" charset="0"/>
              <a:ea typeface="Tahoma" pitchFamily="34" charset="0"/>
              <a:cs typeface="Tahoma" pitchFamily="34" charset="0"/>
            </a:endParaRPr>
          </a:p>
        </p:txBody>
      </p:sp>
      <p:sp>
        <p:nvSpPr>
          <p:cNvPr id="2" name="Rectángulo 1"/>
          <p:cNvSpPr/>
          <p:nvPr/>
        </p:nvSpPr>
        <p:spPr>
          <a:xfrm>
            <a:off x="755574" y="1525188"/>
            <a:ext cx="7632848" cy="1754326"/>
          </a:xfrm>
          <a:prstGeom prst="rect">
            <a:avLst/>
          </a:prstGeom>
        </p:spPr>
        <p:txBody>
          <a:bodyPr wrap="square">
            <a:spAutoFit/>
          </a:bodyPr>
          <a:lstStyle/>
          <a:p>
            <a:r>
              <a:rPr lang="es-CO" dirty="0">
                <a:solidFill>
                  <a:srgbClr val="000000"/>
                </a:solidFill>
                <a:latin typeface="Calibri" panose="020F0502020204030204" pitchFamily="34" charset="0"/>
              </a:rPr>
              <a:t>El proceso de evaluación de desempeño, inicia con la creación del documento de desempeño especificando el motivo de evaluación, el tipo de prueba, la fecha inicial y final de documento</a:t>
            </a:r>
            <a:r>
              <a:rPr lang="es-CO" dirty="0" smtClean="0">
                <a:solidFill>
                  <a:srgbClr val="000000"/>
                </a:solidFill>
                <a:latin typeface="Calibri" panose="020F0502020204030204" pitchFamily="34" charset="0"/>
              </a:rPr>
              <a:t>, seleccionando </a:t>
            </a:r>
            <a:r>
              <a:rPr lang="es-CO" dirty="0">
                <a:solidFill>
                  <a:srgbClr val="000000"/>
                </a:solidFill>
                <a:latin typeface="Calibri" panose="020F0502020204030204" pitchFamily="34" charset="0"/>
              </a:rPr>
              <a:t>los empleados a evaluar y su respectivo evaluador. Para el respectivo </a:t>
            </a:r>
            <a:r>
              <a:rPr lang="es-CO" dirty="0" smtClean="0">
                <a:solidFill>
                  <a:srgbClr val="000000"/>
                </a:solidFill>
                <a:latin typeface="Calibri" panose="020F0502020204030204" pitchFamily="34" charset="0"/>
              </a:rPr>
              <a:t>envío </a:t>
            </a:r>
            <a:r>
              <a:rPr lang="es-CO" dirty="0">
                <a:solidFill>
                  <a:srgbClr val="000000"/>
                </a:solidFill>
                <a:latin typeface="Calibri" panose="020F0502020204030204" pitchFamily="34" charset="0"/>
              </a:rPr>
              <a:t>de evaluaciones al correo </a:t>
            </a:r>
            <a:r>
              <a:rPr lang="es-CO" dirty="0" smtClean="0">
                <a:solidFill>
                  <a:srgbClr val="000000"/>
                </a:solidFill>
                <a:latin typeface="Calibri" panose="020F0502020204030204" pitchFamily="34" charset="0"/>
              </a:rPr>
              <a:t>electrónico </a:t>
            </a:r>
            <a:r>
              <a:rPr lang="es-CO" dirty="0">
                <a:solidFill>
                  <a:srgbClr val="000000"/>
                </a:solidFill>
                <a:latin typeface="Calibri" panose="020F0502020204030204" pitchFamily="34" charset="0"/>
              </a:rPr>
              <a:t>de cada evaluador, permitiendo calificar en línea, accediendo al sitio Web para Calificarla y actualizarla en tiempo real. </a:t>
            </a:r>
            <a:endParaRPr lang="es-CO" dirty="0">
              <a:latin typeface="Calibri" panose="020F0502020204030204" pitchFamily="34" charset="0"/>
            </a:endParaRPr>
          </a:p>
        </p:txBody>
      </p:sp>
      <p:pic>
        <p:nvPicPr>
          <p:cNvPr id="6" name="Imagen 5"/>
          <p:cNvPicPr>
            <a:picLocks noChangeAspect="1"/>
          </p:cNvPicPr>
          <p:nvPr/>
        </p:nvPicPr>
        <p:blipFill>
          <a:blip r:embed="rId2"/>
          <a:stretch>
            <a:fillRect/>
          </a:stretch>
        </p:blipFill>
        <p:spPr>
          <a:xfrm>
            <a:off x="1809102" y="3383126"/>
            <a:ext cx="5976665" cy="3242423"/>
          </a:xfrm>
          <a:prstGeom prst="rect">
            <a:avLst/>
          </a:prstGeom>
        </p:spPr>
      </p:pic>
    </p:spTree>
    <p:extLst>
      <p:ext uri="{BB962C8B-B14F-4D97-AF65-F5344CB8AC3E}">
        <p14:creationId xmlns:p14="http://schemas.microsoft.com/office/powerpoint/2010/main" val="4163078800"/>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CuadroTexto"/>
          <p:cNvSpPr txBox="1"/>
          <p:nvPr/>
        </p:nvSpPr>
        <p:spPr>
          <a:xfrm>
            <a:off x="1043608" y="764704"/>
            <a:ext cx="7265130" cy="646331"/>
          </a:xfrm>
          <a:prstGeom prst="rect">
            <a:avLst/>
          </a:prstGeom>
          <a:noFill/>
        </p:spPr>
        <p:txBody>
          <a:bodyPr wrap="none" rtlCol="0">
            <a:spAutoFit/>
          </a:bodyPr>
          <a:lstStyle/>
          <a:p>
            <a:r>
              <a:rPr lang="es-CO" sz="3600" b="1" dirty="0" smtClean="0">
                <a:latin typeface="Tahoma" pitchFamily="34" charset="0"/>
                <a:ea typeface="Tahoma" pitchFamily="34" charset="0"/>
                <a:cs typeface="Tahoma" pitchFamily="34" charset="0"/>
              </a:rPr>
              <a:t>Programación de Evaluaciones</a:t>
            </a:r>
            <a:endParaRPr lang="es-CO" sz="3600" b="1" dirty="0">
              <a:latin typeface="Tahoma" pitchFamily="34" charset="0"/>
              <a:ea typeface="Tahoma" pitchFamily="34" charset="0"/>
              <a:cs typeface="Tahoma" pitchFamily="34" charset="0"/>
            </a:endParaRPr>
          </a:p>
        </p:txBody>
      </p:sp>
      <p:sp>
        <p:nvSpPr>
          <p:cNvPr id="2" name="Rectángulo 1"/>
          <p:cNvSpPr/>
          <p:nvPr/>
        </p:nvSpPr>
        <p:spPr>
          <a:xfrm>
            <a:off x="823745" y="1628800"/>
            <a:ext cx="7704856" cy="1477328"/>
          </a:xfrm>
          <a:prstGeom prst="rect">
            <a:avLst/>
          </a:prstGeom>
        </p:spPr>
        <p:txBody>
          <a:bodyPr wrap="square">
            <a:spAutoFit/>
          </a:bodyPr>
          <a:lstStyle/>
          <a:p>
            <a:r>
              <a:rPr lang="es-CO" dirty="0">
                <a:solidFill>
                  <a:srgbClr val="000000"/>
                </a:solidFill>
                <a:latin typeface="Calibri" panose="020F0502020204030204" pitchFamily="34" charset="0"/>
              </a:rPr>
              <a:t>La programación y seguimiento del desempeño buscan generar como resultado la motivación del empleado. Permitiendo que los empleados se califiquen y los califiquen respecto a ellos mismos su actividad laboral y los mecanismos que estiman convenientes para mejorar sus niveles de productividad y satisfacción, detectando sus necesidades y aspiraciones. </a:t>
            </a:r>
            <a:endParaRPr lang="es-CO" dirty="0">
              <a:latin typeface="Calibri" panose="020F0502020204030204" pitchFamily="34" charset="0"/>
            </a:endParaRPr>
          </a:p>
        </p:txBody>
      </p:sp>
      <p:pic>
        <p:nvPicPr>
          <p:cNvPr id="5" name="Imagen 4"/>
          <p:cNvPicPr>
            <a:picLocks noChangeAspect="1"/>
          </p:cNvPicPr>
          <p:nvPr/>
        </p:nvPicPr>
        <p:blipFill>
          <a:blip r:embed="rId2"/>
          <a:stretch>
            <a:fillRect/>
          </a:stretch>
        </p:blipFill>
        <p:spPr>
          <a:xfrm>
            <a:off x="1907704" y="3323893"/>
            <a:ext cx="5557202" cy="2999044"/>
          </a:xfrm>
          <a:prstGeom prst="rect">
            <a:avLst/>
          </a:prstGeom>
        </p:spPr>
      </p:pic>
    </p:spTree>
    <p:extLst>
      <p:ext uri="{BB962C8B-B14F-4D97-AF65-F5344CB8AC3E}">
        <p14:creationId xmlns:p14="http://schemas.microsoft.com/office/powerpoint/2010/main" val="2270671024"/>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CuadroTexto"/>
          <p:cNvSpPr txBox="1"/>
          <p:nvPr/>
        </p:nvSpPr>
        <p:spPr>
          <a:xfrm>
            <a:off x="1973062" y="765133"/>
            <a:ext cx="5426486" cy="646331"/>
          </a:xfrm>
          <a:prstGeom prst="rect">
            <a:avLst/>
          </a:prstGeom>
          <a:noFill/>
        </p:spPr>
        <p:txBody>
          <a:bodyPr wrap="none" rtlCol="0">
            <a:spAutoFit/>
          </a:bodyPr>
          <a:lstStyle/>
          <a:p>
            <a:r>
              <a:rPr lang="es-CO" sz="3600" b="1" dirty="0" smtClean="0">
                <a:latin typeface="Tahoma" pitchFamily="34" charset="0"/>
                <a:ea typeface="Tahoma" pitchFamily="34" charset="0"/>
                <a:cs typeface="Tahoma" pitchFamily="34" charset="0"/>
              </a:rPr>
              <a:t>Cierre de Evaluaciones</a:t>
            </a:r>
            <a:endParaRPr lang="es-CO" sz="3600" b="1" dirty="0">
              <a:latin typeface="Tahoma" pitchFamily="34" charset="0"/>
              <a:ea typeface="Tahoma" pitchFamily="34" charset="0"/>
              <a:cs typeface="Tahoma" pitchFamily="34" charset="0"/>
            </a:endParaRPr>
          </a:p>
        </p:txBody>
      </p:sp>
      <p:sp>
        <p:nvSpPr>
          <p:cNvPr id="2" name="Rectángulo 1"/>
          <p:cNvSpPr/>
          <p:nvPr/>
        </p:nvSpPr>
        <p:spPr>
          <a:xfrm>
            <a:off x="823745" y="1628800"/>
            <a:ext cx="7704856" cy="646331"/>
          </a:xfrm>
          <a:prstGeom prst="rect">
            <a:avLst/>
          </a:prstGeom>
        </p:spPr>
        <p:txBody>
          <a:bodyPr wrap="square">
            <a:spAutoFit/>
          </a:bodyPr>
          <a:lstStyle/>
          <a:p>
            <a:r>
              <a:rPr lang="es-CO" dirty="0"/>
              <a:t>Permite seleccionar el documento de evaluación y procesar para cerrar el documento de evaluación ya calificado por los evaluadores. </a:t>
            </a:r>
            <a:endParaRPr lang="es-CO" dirty="0">
              <a:latin typeface="Calibri" panose="020F0502020204030204" pitchFamily="34" charset="0"/>
            </a:endParaRPr>
          </a:p>
        </p:txBody>
      </p:sp>
      <p:pic>
        <p:nvPicPr>
          <p:cNvPr id="3" name="Imagen 2"/>
          <p:cNvPicPr>
            <a:picLocks noChangeAspect="1"/>
          </p:cNvPicPr>
          <p:nvPr/>
        </p:nvPicPr>
        <p:blipFill>
          <a:blip r:embed="rId2"/>
          <a:stretch>
            <a:fillRect/>
          </a:stretch>
        </p:blipFill>
        <p:spPr>
          <a:xfrm>
            <a:off x="1187624" y="2492467"/>
            <a:ext cx="6984776" cy="3775380"/>
          </a:xfrm>
          <a:prstGeom prst="rect">
            <a:avLst/>
          </a:prstGeom>
        </p:spPr>
      </p:pic>
    </p:spTree>
    <p:extLst>
      <p:ext uri="{BB962C8B-B14F-4D97-AF65-F5344CB8AC3E}">
        <p14:creationId xmlns:p14="http://schemas.microsoft.com/office/powerpoint/2010/main" val="837823252"/>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CuadroTexto"/>
          <p:cNvSpPr txBox="1"/>
          <p:nvPr/>
        </p:nvSpPr>
        <p:spPr>
          <a:xfrm>
            <a:off x="1799446" y="775244"/>
            <a:ext cx="5540299" cy="646331"/>
          </a:xfrm>
          <a:prstGeom prst="rect">
            <a:avLst/>
          </a:prstGeom>
          <a:noFill/>
        </p:spPr>
        <p:txBody>
          <a:bodyPr wrap="none" rtlCol="0">
            <a:spAutoFit/>
          </a:bodyPr>
          <a:lstStyle/>
          <a:p>
            <a:r>
              <a:rPr lang="es-CO" sz="3600" b="1" dirty="0" smtClean="0">
                <a:latin typeface="Tahoma" pitchFamily="34" charset="0"/>
                <a:ea typeface="Tahoma" pitchFamily="34" charset="0"/>
                <a:cs typeface="Tahoma" pitchFamily="34" charset="0"/>
              </a:rPr>
              <a:t>Formación y Desarrollo</a:t>
            </a:r>
            <a:endParaRPr lang="es-CO" sz="3600" b="1" dirty="0">
              <a:latin typeface="Tahoma" pitchFamily="34" charset="0"/>
              <a:ea typeface="Tahoma" pitchFamily="34" charset="0"/>
              <a:cs typeface="Tahoma" pitchFamily="34" charset="0"/>
            </a:endParaRPr>
          </a:p>
        </p:txBody>
      </p:sp>
      <p:sp>
        <p:nvSpPr>
          <p:cNvPr id="18" name="Rectángulo redondeado 17"/>
          <p:cNvSpPr/>
          <p:nvPr/>
        </p:nvSpPr>
        <p:spPr>
          <a:xfrm>
            <a:off x="611560" y="3785061"/>
            <a:ext cx="1696991" cy="861112"/>
          </a:xfrm>
          <a:prstGeom prst="roundRect">
            <a:avLst/>
          </a:prstGeom>
        </p:spPr>
        <p:style>
          <a:lnRef idx="0">
            <a:schemeClr val="accent1"/>
          </a:lnRef>
          <a:fillRef idx="3">
            <a:schemeClr val="accent1"/>
          </a:fillRef>
          <a:effectRef idx="3">
            <a:schemeClr val="accent1"/>
          </a:effectRef>
          <a:fontRef idx="minor">
            <a:schemeClr val="lt1"/>
          </a:fontRef>
        </p:style>
        <p:txBody>
          <a:bodyPr rtlCol="0" anchor="ctr"/>
          <a:lstStyle/>
          <a:p>
            <a:pPr algn="ctr"/>
            <a:r>
              <a:rPr lang="es-CO" dirty="0" smtClean="0">
                <a:solidFill>
                  <a:schemeClr val="bg1"/>
                </a:solidFill>
              </a:rPr>
              <a:t>Necesidades Capacitación</a:t>
            </a:r>
            <a:endParaRPr lang="es-CO" dirty="0">
              <a:solidFill>
                <a:schemeClr val="bg1"/>
              </a:solidFill>
            </a:endParaRPr>
          </a:p>
        </p:txBody>
      </p:sp>
      <p:sp>
        <p:nvSpPr>
          <p:cNvPr id="6" name="Rectángulo redondeado 5"/>
          <p:cNvSpPr/>
          <p:nvPr/>
        </p:nvSpPr>
        <p:spPr>
          <a:xfrm>
            <a:off x="611560" y="2728536"/>
            <a:ext cx="1696991" cy="861112"/>
          </a:xfrm>
          <a:prstGeom prst="roundRect">
            <a:avLst/>
          </a:prstGeom>
        </p:spPr>
        <p:style>
          <a:lnRef idx="0">
            <a:schemeClr val="accent1"/>
          </a:lnRef>
          <a:fillRef idx="3">
            <a:schemeClr val="accent1"/>
          </a:fillRef>
          <a:effectRef idx="3">
            <a:schemeClr val="accent1"/>
          </a:effectRef>
          <a:fontRef idx="minor">
            <a:schemeClr val="lt1"/>
          </a:fontRef>
        </p:style>
        <p:txBody>
          <a:bodyPr rtlCol="0" anchor="ctr"/>
          <a:lstStyle/>
          <a:p>
            <a:pPr algn="ctr"/>
            <a:r>
              <a:rPr lang="es-CO" dirty="0" smtClean="0">
                <a:solidFill>
                  <a:schemeClr val="bg1"/>
                </a:solidFill>
              </a:rPr>
              <a:t>Cursos</a:t>
            </a:r>
            <a:endParaRPr lang="es-CO" dirty="0">
              <a:solidFill>
                <a:schemeClr val="bg1"/>
              </a:solidFill>
            </a:endParaRPr>
          </a:p>
        </p:txBody>
      </p:sp>
      <p:sp>
        <p:nvSpPr>
          <p:cNvPr id="17" name="Rectángulo redondeado 16"/>
          <p:cNvSpPr/>
          <p:nvPr/>
        </p:nvSpPr>
        <p:spPr>
          <a:xfrm>
            <a:off x="3523081" y="2728535"/>
            <a:ext cx="1696991" cy="861112"/>
          </a:xfrm>
          <a:prstGeom prst="roundRect">
            <a:avLst/>
          </a:prstGeom>
        </p:spPr>
        <p:style>
          <a:lnRef idx="0">
            <a:schemeClr val="accent1"/>
          </a:lnRef>
          <a:fillRef idx="3">
            <a:schemeClr val="accent1"/>
          </a:fillRef>
          <a:effectRef idx="3">
            <a:schemeClr val="accent1"/>
          </a:effectRef>
          <a:fontRef idx="minor">
            <a:schemeClr val="lt1"/>
          </a:fontRef>
        </p:style>
        <p:txBody>
          <a:bodyPr rtlCol="0" anchor="ctr"/>
          <a:lstStyle/>
          <a:p>
            <a:pPr algn="ctr"/>
            <a:r>
              <a:rPr lang="es-CO" dirty="0" smtClean="0">
                <a:solidFill>
                  <a:schemeClr val="bg1"/>
                </a:solidFill>
              </a:rPr>
              <a:t>Programación Cursos</a:t>
            </a:r>
            <a:endParaRPr lang="es-CO" dirty="0">
              <a:solidFill>
                <a:schemeClr val="bg1"/>
              </a:solidFill>
            </a:endParaRPr>
          </a:p>
        </p:txBody>
      </p:sp>
      <p:sp>
        <p:nvSpPr>
          <p:cNvPr id="8" name="Flecha derecha 7"/>
          <p:cNvSpPr/>
          <p:nvPr/>
        </p:nvSpPr>
        <p:spPr>
          <a:xfrm>
            <a:off x="2627784" y="2896870"/>
            <a:ext cx="576064" cy="524443"/>
          </a:xfrm>
          <a:prstGeom prst="rightArrow">
            <a:avLst/>
          </a:prstGeom>
        </p:spPr>
        <p:style>
          <a:lnRef idx="0">
            <a:schemeClr val="accent3"/>
          </a:lnRef>
          <a:fillRef idx="3">
            <a:schemeClr val="accent3"/>
          </a:fillRef>
          <a:effectRef idx="3">
            <a:schemeClr val="accent3"/>
          </a:effectRef>
          <a:fontRef idx="minor">
            <a:schemeClr val="lt1"/>
          </a:fontRef>
        </p:style>
        <p:txBody>
          <a:bodyPr rtlCol="0" anchor="ctr"/>
          <a:lstStyle/>
          <a:p>
            <a:pPr algn="ctr"/>
            <a:endParaRPr lang="es-CO"/>
          </a:p>
        </p:txBody>
      </p:sp>
      <p:sp>
        <p:nvSpPr>
          <p:cNvPr id="10" name="Rectángulo redondeado 9"/>
          <p:cNvSpPr/>
          <p:nvPr/>
        </p:nvSpPr>
        <p:spPr>
          <a:xfrm>
            <a:off x="584389" y="5157193"/>
            <a:ext cx="1696991" cy="861112"/>
          </a:xfrm>
          <a:prstGeom prst="roundRect">
            <a:avLst/>
          </a:prstGeom>
        </p:spPr>
        <p:style>
          <a:lnRef idx="0">
            <a:schemeClr val="accent1"/>
          </a:lnRef>
          <a:fillRef idx="3">
            <a:schemeClr val="accent1"/>
          </a:fillRef>
          <a:effectRef idx="3">
            <a:schemeClr val="accent1"/>
          </a:effectRef>
          <a:fontRef idx="minor">
            <a:schemeClr val="lt1"/>
          </a:fontRef>
        </p:style>
        <p:txBody>
          <a:bodyPr rtlCol="0" anchor="ctr"/>
          <a:lstStyle/>
          <a:p>
            <a:pPr algn="ctr"/>
            <a:r>
              <a:rPr lang="es-CO" dirty="0" smtClean="0">
                <a:solidFill>
                  <a:schemeClr val="bg1"/>
                </a:solidFill>
              </a:rPr>
              <a:t>Documento Capacitación</a:t>
            </a:r>
            <a:endParaRPr lang="es-CO" dirty="0">
              <a:solidFill>
                <a:schemeClr val="bg1"/>
              </a:solidFill>
            </a:endParaRPr>
          </a:p>
        </p:txBody>
      </p:sp>
      <p:sp>
        <p:nvSpPr>
          <p:cNvPr id="11" name="Rectángulo redondeado 10"/>
          <p:cNvSpPr/>
          <p:nvPr/>
        </p:nvSpPr>
        <p:spPr>
          <a:xfrm>
            <a:off x="3495910" y="5157192"/>
            <a:ext cx="1696991" cy="861112"/>
          </a:xfrm>
          <a:prstGeom prst="roundRect">
            <a:avLst/>
          </a:prstGeom>
        </p:spPr>
        <p:style>
          <a:lnRef idx="0">
            <a:schemeClr val="accent1"/>
          </a:lnRef>
          <a:fillRef idx="3">
            <a:schemeClr val="accent1"/>
          </a:fillRef>
          <a:effectRef idx="3">
            <a:schemeClr val="accent1"/>
          </a:effectRef>
          <a:fontRef idx="minor">
            <a:schemeClr val="lt1"/>
          </a:fontRef>
        </p:style>
        <p:txBody>
          <a:bodyPr rtlCol="0" anchor="ctr"/>
          <a:lstStyle/>
          <a:p>
            <a:pPr algn="ctr"/>
            <a:r>
              <a:rPr lang="es-CO" dirty="0" smtClean="0">
                <a:solidFill>
                  <a:schemeClr val="bg1"/>
                </a:solidFill>
              </a:rPr>
              <a:t>Inscripción Curso</a:t>
            </a:r>
            <a:endParaRPr lang="es-CO" dirty="0">
              <a:solidFill>
                <a:schemeClr val="bg1"/>
              </a:solidFill>
            </a:endParaRPr>
          </a:p>
        </p:txBody>
      </p:sp>
      <p:sp>
        <p:nvSpPr>
          <p:cNvPr id="12" name="Flecha derecha 11"/>
          <p:cNvSpPr/>
          <p:nvPr/>
        </p:nvSpPr>
        <p:spPr>
          <a:xfrm>
            <a:off x="2600613" y="5325527"/>
            <a:ext cx="576064" cy="524443"/>
          </a:xfrm>
          <a:prstGeom prst="rightArrow">
            <a:avLst/>
          </a:prstGeom>
        </p:spPr>
        <p:style>
          <a:lnRef idx="0">
            <a:schemeClr val="accent3"/>
          </a:lnRef>
          <a:fillRef idx="3">
            <a:schemeClr val="accent3"/>
          </a:fillRef>
          <a:effectRef idx="3">
            <a:schemeClr val="accent3"/>
          </a:effectRef>
          <a:fontRef idx="minor">
            <a:schemeClr val="lt1"/>
          </a:fontRef>
        </p:style>
        <p:txBody>
          <a:bodyPr rtlCol="0" anchor="ctr"/>
          <a:lstStyle/>
          <a:p>
            <a:pPr algn="ctr"/>
            <a:endParaRPr lang="es-CO"/>
          </a:p>
        </p:txBody>
      </p:sp>
      <p:sp>
        <p:nvSpPr>
          <p:cNvPr id="16" name="Rectángulo redondeado 15"/>
          <p:cNvSpPr/>
          <p:nvPr/>
        </p:nvSpPr>
        <p:spPr>
          <a:xfrm>
            <a:off x="6407162" y="5157192"/>
            <a:ext cx="1696991" cy="861112"/>
          </a:xfrm>
          <a:prstGeom prst="roundRect">
            <a:avLst/>
          </a:prstGeom>
        </p:spPr>
        <p:style>
          <a:lnRef idx="0">
            <a:schemeClr val="accent1"/>
          </a:lnRef>
          <a:fillRef idx="3">
            <a:schemeClr val="accent1"/>
          </a:fillRef>
          <a:effectRef idx="3">
            <a:schemeClr val="accent1"/>
          </a:effectRef>
          <a:fontRef idx="minor">
            <a:schemeClr val="lt1"/>
          </a:fontRef>
        </p:style>
        <p:txBody>
          <a:bodyPr rtlCol="0" anchor="ctr"/>
          <a:lstStyle/>
          <a:p>
            <a:pPr algn="ctr"/>
            <a:r>
              <a:rPr lang="es-CO" dirty="0" smtClean="0">
                <a:solidFill>
                  <a:schemeClr val="bg1"/>
                </a:solidFill>
              </a:rPr>
              <a:t>Calificación</a:t>
            </a:r>
            <a:endParaRPr lang="es-CO" dirty="0">
              <a:solidFill>
                <a:schemeClr val="bg1"/>
              </a:solidFill>
            </a:endParaRPr>
          </a:p>
        </p:txBody>
      </p:sp>
      <p:sp>
        <p:nvSpPr>
          <p:cNvPr id="19" name="Flecha derecha 18"/>
          <p:cNvSpPr/>
          <p:nvPr/>
        </p:nvSpPr>
        <p:spPr>
          <a:xfrm>
            <a:off x="5512134" y="5325527"/>
            <a:ext cx="576064" cy="524443"/>
          </a:xfrm>
          <a:prstGeom prst="rightArrow">
            <a:avLst/>
          </a:prstGeom>
        </p:spPr>
        <p:style>
          <a:lnRef idx="0">
            <a:schemeClr val="accent3"/>
          </a:lnRef>
          <a:fillRef idx="3">
            <a:schemeClr val="accent3"/>
          </a:fillRef>
          <a:effectRef idx="3">
            <a:schemeClr val="accent3"/>
          </a:effectRef>
          <a:fontRef idx="minor">
            <a:schemeClr val="lt1"/>
          </a:fontRef>
        </p:style>
        <p:txBody>
          <a:bodyPr rtlCol="0" anchor="ctr"/>
          <a:lstStyle/>
          <a:p>
            <a:pPr algn="ctr"/>
            <a:endParaRPr lang="es-CO"/>
          </a:p>
        </p:txBody>
      </p:sp>
      <p:sp>
        <p:nvSpPr>
          <p:cNvPr id="21" name="Rectángulo redondeado 20"/>
          <p:cNvSpPr/>
          <p:nvPr/>
        </p:nvSpPr>
        <p:spPr>
          <a:xfrm>
            <a:off x="6407160" y="3474698"/>
            <a:ext cx="1696991" cy="861112"/>
          </a:xfrm>
          <a:prstGeom prst="roundRect">
            <a:avLst/>
          </a:prstGeom>
        </p:spPr>
        <p:style>
          <a:lnRef idx="0">
            <a:schemeClr val="accent1"/>
          </a:lnRef>
          <a:fillRef idx="3">
            <a:schemeClr val="accent1"/>
          </a:fillRef>
          <a:effectRef idx="3">
            <a:schemeClr val="accent1"/>
          </a:effectRef>
          <a:fontRef idx="minor">
            <a:schemeClr val="lt1"/>
          </a:fontRef>
        </p:style>
        <p:txBody>
          <a:bodyPr rtlCol="0" anchor="ctr"/>
          <a:lstStyle/>
          <a:p>
            <a:pPr algn="ctr"/>
            <a:r>
              <a:rPr lang="es-CO" dirty="0" smtClean="0">
                <a:solidFill>
                  <a:schemeClr val="bg1"/>
                </a:solidFill>
              </a:rPr>
              <a:t>Cierre Capacitación</a:t>
            </a:r>
            <a:endParaRPr lang="es-CO" dirty="0">
              <a:solidFill>
                <a:schemeClr val="bg1"/>
              </a:solidFill>
            </a:endParaRPr>
          </a:p>
        </p:txBody>
      </p:sp>
      <p:sp>
        <p:nvSpPr>
          <p:cNvPr id="22" name="Flecha derecha 21"/>
          <p:cNvSpPr/>
          <p:nvPr/>
        </p:nvSpPr>
        <p:spPr>
          <a:xfrm rot="-5400000">
            <a:off x="6967622" y="4484280"/>
            <a:ext cx="576064" cy="524443"/>
          </a:xfrm>
          <a:prstGeom prst="rightArrow">
            <a:avLst/>
          </a:prstGeom>
        </p:spPr>
        <p:style>
          <a:lnRef idx="0">
            <a:schemeClr val="accent3"/>
          </a:lnRef>
          <a:fillRef idx="3">
            <a:schemeClr val="accent3"/>
          </a:fillRef>
          <a:effectRef idx="3">
            <a:schemeClr val="accent3"/>
          </a:effectRef>
          <a:fontRef idx="minor">
            <a:schemeClr val="lt1"/>
          </a:fontRef>
        </p:style>
        <p:txBody>
          <a:bodyPr rtlCol="0" anchor="ctr"/>
          <a:lstStyle/>
          <a:p>
            <a:pPr algn="ctr"/>
            <a:endParaRPr lang="es-CO"/>
          </a:p>
        </p:txBody>
      </p:sp>
      <p:sp>
        <p:nvSpPr>
          <p:cNvPr id="23" name="4 CuadroTexto"/>
          <p:cNvSpPr txBox="1"/>
          <p:nvPr/>
        </p:nvSpPr>
        <p:spPr>
          <a:xfrm>
            <a:off x="611560" y="1987473"/>
            <a:ext cx="7920879" cy="461665"/>
          </a:xfrm>
          <a:prstGeom prst="rect">
            <a:avLst/>
          </a:prstGeom>
          <a:noFill/>
        </p:spPr>
        <p:txBody>
          <a:bodyPr wrap="square" rtlCol="0">
            <a:spAutoFit/>
          </a:bodyPr>
          <a:lstStyle/>
          <a:p>
            <a:pPr algn="just"/>
            <a:r>
              <a:rPr lang="es-CO" sz="2400" b="1" dirty="0" smtClean="0"/>
              <a:t>Esquema Ciclo General</a:t>
            </a:r>
          </a:p>
        </p:txBody>
      </p:sp>
    </p:spTree>
    <p:extLst>
      <p:ext uri="{BB962C8B-B14F-4D97-AF65-F5344CB8AC3E}">
        <p14:creationId xmlns:p14="http://schemas.microsoft.com/office/powerpoint/2010/main" val="411740855"/>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CuadroTexto"/>
          <p:cNvSpPr txBox="1"/>
          <p:nvPr/>
        </p:nvSpPr>
        <p:spPr>
          <a:xfrm>
            <a:off x="1799446" y="775244"/>
            <a:ext cx="5540299" cy="646331"/>
          </a:xfrm>
          <a:prstGeom prst="rect">
            <a:avLst/>
          </a:prstGeom>
          <a:noFill/>
        </p:spPr>
        <p:txBody>
          <a:bodyPr wrap="none" rtlCol="0">
            <a:spAutoFit/>
          </a:bodyPr>
          <a:lstStyle/>
          <a:p>
            <a:r>
              <a:rPr lang="es-CO" sz="3600" b="1" dirty="0" smtClean="0">
                <a:latin typeface="Tahoma" pitchFamily="34" charset="0"/>
                <a:ea typeface="Tahoma" pitchFamily="34" charset="0"/>
                <a:cs typeface="Tahoma" pitchFamily="34" charset="0"/>
              </a:rPr>
              <a:t>Formación y Desarrollo</a:t>
            </a:r>
            <a:endParaRPr lang="es-CO" sz="3600" b="1" dirty="0">
              <a:latin typeface="Tahoma" pitchFamily="34" charset="0"/>
              <a:ea typeface="Tahoma" pitchFamily="34" charset="0"/>
              <a:cs typeface="Tahoma" pitchFamily="34" charset="0"/>
            </a:endParaRPr>
          </a:p>
        </p:txBody>
      </p:sp>
      <p:sp>
        <p:nvSpPr>
          <p:cNvPr id="23" name="4 CuadroTexto"/>
          <p:cNvSpPr txBox="1"/>
          <p:nvPr/>
        </p:nvSpPr>
        <p:spPr>
          <a:xfrm>
            <a:off x="611560" y="1987473"/>
            <a:ext cx="7920879" cy="461665"/>
          </a:xfrm>
          <a:prstGeom prst="rect">
            <a:avLst/>
          </a:prstGeom>
          <a:noFill/>
        </p:spPr>
        <p:txBody>
          <a:bodyPr wrap="square" rtlCol="0">
            <a:spAutoFit/>
          </a:bodyPr>
          <a:lstStyle/>
          <a:p>
            <a:pPr algn="just"/>
            <a:r>
              <a:rPr lang="es-CO" sz="2400" b="1" dirty="0" smtClean="0"/>
              <a:t>Beneficios</a:t>
            </a:r>
          </a:p>
        </p:txBody>
      </p:sp>
      <p:sp>
        <p:nvSpPr>
          <p:cNvPr id="2" name="Rectángulo 1"/>
          <p:cNvSpPr/>
          <p:nvPr/>
        </p:nvSpPr>
        <p:spPr>
          <a:xfrm>
            <a:off x="611560" y="3015036"/>
            <a:ext cx="7920879" cy="923330"/>
          </a:xfrm>
          <a:prstGeom prst="rect">
            <a:avLst/>
          </a:prstGeom>
        </p:spPr>
        <p:txBody>
          <a:bodyPr wrap="square">
            <a:spAutoFit/>
          </a:bodyPr>
          <a:lstStyle/>
          <a:p>
            <a:pPr marL="285750" indent="-285750">
              <a:buFont typeface="Arial" panose="020B0604020202020204" pitchFamily="34" charset="0"/>
              <a:buChar char="•"/>
            </a:pPr>
            <a:r>
              <a:rPr lang="es-CO" dirty="0" smtClean="0">
                <a:solidFill>
                  <a:srgbClr val="000000"/>
                </a:solidFill>
                <a:latin typeface="Cambria" panose="02040503050406030204" pitchFamily="18" charset="0"/>
              </a:rPr>
              <a:t>Permite </a:t>
            </a:r>
            <a:r>
              <a:rPr lang="es-CO" dirty="0">
                <a:solidFill>
                  <a:srgbClr val="000000"/>
                </a:solidFill>
                <a:latin typeface="Cambria" panose="02040503050406030204" pitchFamily="18" charset="0"/>
              </a:rPr>
              <a:t>programar las capacitaciones y llevar control de asistencia. </a:t>
            </a:r>
          </a:p>
          <a:p>
            <a:pPr marL="285750" indent="-285750">
              <a:buFont typeface="Arial" panose="020B0604020202020204" pitchFamily="34" charset="0"/>
              <a:buChar char="•"/>
            </a:pPr>
            <a:r>
              <a:rPr lang="es-CO" dirty="0">
                <a:solidFill>
                  <a:srgbClr val="000000"/>
                </a:solidFill>
                <a:latin typeface="Cambria" panose="02040503050406030204" pitchFamily="18" charset="0"/>
              </a:rPr>
              <a:t>Enviar las invitaciones de las capacitaciones vía e-mail </a:t>
            </a:r>
          </a:p>
          <a:p>
            <a:pPr marL="285750" indent="-285750">
              <a:buFont typeface="Arial" panose="020B0604020202020204" pitchFamily="34" charset="0"/>
              <a:buChar char="•"/>
            </a:pPr>
            <a:r>
              <a:rPr lang="es-CO" dirty="0">
                <a:solidFill>
                  <a:srgbClr val="000000"/>
                </a:solidFill>
                <a:latin typeface="Cambria" panose="02040503050406030204" pitchFamily="18" charset="0"/>
              </a:rPr>
              <a:t>Incrementar el conocimiento y las competencias a cada empleado. </a:t>
            </a:r>
          </a:p>
        </p:txBody>
      </p:sp>
    </p:spTree>
    <p:extLst>
      <p:ext uri="{BB962C8B-B14F-4D97-AF65-F5344CB8AC3E}">
        <p14:creationId xmlns:p14="http://schemas.microsoft.com/office/powerpoint/2010/main" val="976483952"/>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CuadroTexto"/>
          <p:cNvSpPr txBox="1"/>
          <p:nvPr/>
        </p:nvSpPr>
        <p:spPr>
          <a:xfrm>
            <a:off x="3635896" y="692696"/>
            <a:ext cx="1747594" cy="646331"/>
          </a:xfrm>
          <a:prstGeom prst="rect">
            <a:avLst/>
          </a:prstGeom>
          <a:noFill/>
        </p:spPr>
        <p:txBody>
          <a:bodyPr wrap="none" rtlCol="0">
            <a:spAutoFit/>
          </a:bodyPr>
          <a:lstStyle/>
          <a:p>
            <a:r>
              <a:rPr lang="es-CO" sz="3600" b="1" dirty="0" smtClean="0">
                <a:latin typeface="Tahoma" pitchFamily="34" charset="0"/>
                <a:ea typeface="Tahoma" pitchFamily="34" charset="0"/>
                <a:cs typeface="Tahoma" pitchFamily="34" charset="0"/>
              </a:rPr>
              <a:t>Cursos</a:t>
            </a:r>
            <a:endParaRPr lang="es-CO" sz="3600" b="1" dirty="0">
              <a:latin typeface="Tahoma" pitchFamily="34" charset="0"/>
              <a:ea typeface="Tahoma" pitchFamily="34" charset="0"/>
              <a:cs typeface="Tahoma" pitchFamily="34" charset="0"/>
            </a:endParaRPr>
          </a:p>
        </p:txBody>
      </p:sp>
      <p:sp>
        <p:nvSpPr>
          <p:cNvPr id="3" name="Rectángulo 2"/>
          <p:cNvSpPr/>
          <p:nvPr/>
        </p:nvSpPr>
        <p:spPr>
          <a:xfrm>
            <a:off x="549253" y="1484784"/>
            <a:ext cx="7920880" cy="1200329"/>
          </a:xfrm>
          <a:prstGeom prst="rect">
            <a:avLst/>
          </a:prstGeom>
        </p:spPr>
        <p:txBody>
          <a:bodyPr wrap="square">
            <a:spAutoFit/>
          </a:bodyPr>
          <a:lstStyle/>
          <a:p>
            <a:r>
              <a:rPr lang="es-CO" dirty="0">
                <a:solidFill>
                  <a:srgbClr val="000000"/>
                </a:solidFill>
                <a:latin typeface="Calibri" panose="020F0502020204030204" pitchFamily="34" charset="0"/>
              </a:rPr>
              <a:t>Este proceso inicia con la creación del plan de capacitación programado por la empresa, de acuerdo a los planes de la organización, plan carrera, misión</a:t>
            </a:r>
            <a:r>
              <a:rPr lang="es-CO" dirty="0" smtClean="0">
                <a:solidFill>
                  <a:srgbClr val="000000"/>
                </a:solidFill>
                <a:latin typeface="Calibri" panose="020F0502020204030204" pitchFamily="34" charset="0"/>
              </a:rPr>
              <a:t>, visión </a:t>
            </a:r>
            <a:r>
              <a:rPr lang="es-CO" dirty="0">
                <a:solidFill>
                  <a:srgbClr val="000000"/>
                </a:solidFill>
                <a:latin typeface="Calibri" panose="020F0502020204030204" pitchFamily="34" charset="0"/>
              </a:rPr>
              <a:t>y valores. A cada curso se le asigna los temas que lo conforman, el sitio, horario y gastos asociados. </a:t>
            </a:r>
            <a:endParaRPr lang="es-CO" dirty="0">
              <a:latin typeface="Calibri" panose="020F0502020204030204" pitchFamily="34" charset="0"/>
            </a:endParaRPr>
          </a:p>
        </p:txBody>
      </p:sp>
      <p:pic>
        <p:nvPicPr>
          <p:cNvPr id="5" name="Imagen 4"/>
          <p:cNvPicPr>
            <a:picLocks noChangeAspect="1"/>
          </p:cNvPicPr>
          <p:nvPr/>
        </p:nvPicPr>
        <p:blipFill>
          <a:blip r:embed="rId2"/>
          <a:stretch>
            <a:fillRect/>
          </a:stretch>
        </p:blipFill>
        <p:spPr>
          <a:xfrm>
            <a:off x="1166578" y="2830870"/>
            <a:ext cx="6686230" cy="3628615"/>
          </a:xfrm>
          <a:prstGeom prst="rect">
            <a:avLst/>
          </a:prstGeom>
        </p:spPr>
      </p:pic>
    </p:spTree>
    <p:extLst>
      <p:ext uri="{BB962C8B-B14F-4D97-AF65-F5344CB8AC3E}">
        <p14:creationId xmlns:p14="http://schemas.microsoft.com/office/powerpoint/2010/main" val="2655012456"/>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CuadroTexto"/>
          <p:cNvSpPr txBox="1"/>
          <p:nvPr/>
        </p:nvSpPr>
        <p:spPr>
          <a:xfrm>
            <a:off x="1601685" y="692696"/>
            <a:ext cx="5816016" cy="646331"/>
          </a:xfrm>
          <a:prstGeom prst="rect">
            <a:avLst/>
          </a:prstGeom>
          <a:noFill/>
        </p:spPr>
        <p:txBody>
          <a:bodyPr wrap="none" rtlCol="0">
            <a:spAutoFit/>
          </a:bodyPr>
          <a:lstStyle/>
          <a:p>
            <a:r>
              <a:rPr lang="es-CO" sz="3600" b="1" dirty="0" smtClean="0">
                <a:latin typeface="Tahoma" pitchFamily="34" charset="0"/>
                <a:ea typeface="Tahoma" pitchFamily="34" charset="0"/>
                <a:cs typeface="Tahoma" pitchFamily="34" charset="0"/>
              </a:rPr>
              <a:t>Programación de Cursos</a:t>
            </a:r>
            <a:endParaRPr lang="es-CO" sz="3600" b="1" dirty="0">
              <a:latin typeface="Tahoma" pitchFamily="34" charset="0"/>
              <a:ea typeface="Tahoma" pitchFamily="34" charset="0"/>
              <a:cs typeface="Tahoma" pitchFamily="34" charset="0"/>
            </a:endParaRPr>
          </a:p>
        </p:txBody>
      </p:sp>
      <p:sp>
        <p:nvSpPr>
          <p:cNvPr id="3" name="Rectángulo 2"/>
          <p:cNvSpPr/>
          <p:nvPr/>
        </p:nvSpPr>
        <p:spPr>
          <a:xfrm>
            <a:off x="549253" y="1484784"/>
            <a:ext cx="7920880" cy="646331"/>
          </a:xfrm>
          <a:prstGeom prst="rect">
            <a:avLst/>
          </a:prstGeom>
        </p:spPr>
        <p:txBody>
          <a:bodyPr wrap="square">
            <a:spAutoFit/>
          </a:bodyPr>
          <a:lstStyle/>
          <a:p>
            <a:r>
              <a:rPr lang="es-CO" dirty="0"/>
              <a:t>Permite generar la programación de los cursos, a partir de una fecha de inicio, seleccionando el Coordinador, el instructor y el sitio disponible. </a:t>
            </a:r>
            <a:endParaRPr lang="es-CO" dirty="0">
              <a:latin typeface="Calibri" panose="020F0502020204030204" pitchFamily="34" charset="0"/>
            </a:endParaRPr>
          </a:p>
        </p:txBody>
      </p:sp>
      <p:pic>
        <p:nvPicPr>
          <p:cNvPr id="2" name="Imagen 1"/>
          <p:cNvPicPr>
            <a:picLocks noChangeAspect="1"/>
          </p:cNvPicPr>
          <p:nvPr/>
        </p:nvPicPr>
        <p:blipFill>
          <a:blip r:embed="rId2"/>
          <a:stretch>
            <a:fillRect/>
          </a:stretch>
        </p:blipFill>
        <p:spPr>
          <a:xfrm>
            <a:off x="851487" y="2276872"/>
            <a:ext cx="7316411" cy="3947365"/>
          </a:xfrm>
          <a:prstGeom prst="rect">
            <a:avLst/>
          </a:prstGeom>
        </p:spPr>
      </p:pic>
    </p:spTree>
    <p:extLst>
      <p:ext uri="{BB962C8B-B14F-4D97-AF65-F5344CB8AC3E}">
        <p14:creationId xmlns:p14="http://schemas.microsoft.com/office/powerpoint/2010/main" val="626991770"/>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CuadroTexto"/>
          <p:cNvSpPr txBox="1"/>
          <p:nvPr/>
        </p:nvSpPr>
        <p:spPr>
          <a:xfrm>
            <a:off x="1072693" y="692696"/>
            <a:ext cx="6873998" cy="646331"/>
          </a:xfrm>
          <a:prstGeom prst="rect">
            <a:avLst/>
          </a:prstGeom>
          <a:noFill/>
        </p:spPr>
        <p:txBody>
          <a:bodyPr wrap="none" rtlCol="0">
            <a:spAutoFit/>
          </a:bodyPr>
          <a:lstStyle/>
          <a:p>
            <a:r>
              <a:rPr lang="es-CO" sz="3600" b="1" dirty="0" smtClean="0">
                <a:latin typeface="Tahoma" pitchFamily="34" charset="0"/>
                <a:ea typeface="Tahoma" pitchFamily="34" charset="0"/>
                <a:cs typeface="Tahoma" pitchFamily="34" charset="0"/>
              </a:rPr>
              <a:t>Necesidades de Capacitación</a:t>
            </a:r>
            <a:endParaRPr lang="es-CO" sz="3600" b="1" dirty="0">
              <a:latin typeface="Tahoma" pitchFamily="34" charset="0"/>
              <a:ea typeface="Tahoma" pitchFamily="34" charset="0"/>
              <a:cs typeface="Tahoma" pitchFamily="34" charset="0"/>
            </a:endParaRPr>
          </a:p>
        </p:txBody>
      </p:sp>
      <p:sp>
        <p:nvSpPr>
          <p:cNvPr id="3" name="Rectángulo 2"/>
          <p:cNvSpPr/>
          <p:nvPr/>
        </p:nvSpPr>
        <p:spPr>
          <a:xfrm>
            <a:off x="549253" y="1484784"/>
            <a:ext cx="7920880" cy="646331"/>
          </a:xfrm>
          <a:prstGeom prst="rect">
            <a:avLst/>
          </a:prstGeom>
        </p:spPr>
        <p:txBody>
          <a:bodyPr wrap="square">
            <a:spAutoFit/>
          </a:bodyPr>
          <a:lstStyle/>
          <a:p>
            <a:r>
              <a:rPr lang="es-CO" dirty="0"/>
              <a:t>Permite ingresar y/o consultar las necesidades de capacitación por conocimiento, competencia de cada empleado. </a:t>
            </a:r>
            <a:endParaRPr lang="es-CO" dirty="0">
              <a:latin typeface="Calibri" panose="020F0502020204030204" pitchFamily="34" charset="0"/>
            </a:endParaRPr>
          </a:p>
        </p:txBody>
      </p:sp>
      <p:pic>
        <p:nvPicPr>
          <p:cNvPr id="5" name="Imagen 4"/>
          <p:cNvPicPr>
            <a:picLocks noChangeAspect="1"/>
          </p:cNvPicPr>
          <p:nvPr/>
        </p:nvPicPr>
        <p:blipFill>
          <a:blip r:embed="rId2"/>
          <a:stretch>
            <a:fillRect/>
          </a:stretch>
        </p:blipFill>
        <p:spPr>
          <a:xfrm>
            <a:off x="730939" y="2276872"/>
            <a:ext cx="7557506" cy="4102646"/>
          </a:xfrm>
          <a:prstGeom prst="rect">
            <a:avLst/>
          </a:prstGeom>
        </p:spPr>
      </p:pic>
    </p:spTree>
    <p:extLst>
      <p:ext uri="{BB962C8B-B14F-4D97-AF65-F5344CB8AC3E}">
        <p14:creationId xmlns:p14="http://schemas.microsoft.com/office/powerpoint/2010/main" val="988247338"/>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CuadroTexto"/>
          <p:cNvSpPr txBox="1"/>
          <p:nvPr/>
        </p:nvSpPr>
        <p:spPr>
          <a:xfrm>
            <a:off x="1188109" y="692696"/>
            <a:ext cx="6643165" cy="646331"/>
          </a:xfrm>
          <a:prstGeom prst="rect">
            <a:avLst/>
          </a:prstGeom>
          <a:noFill/>
        </p:spPr>
        <p:txBody>
          <a:bodyPr wrap="none" rtlCol="0">
            <a:spAutoFit/>
          </a:bodyPr>
          <a:lstStyle/>
          <a:p>
            <a:r>
              <a:rPr lang="es-CO" sz="3600" b="1" dirty="0" smtClean="0">
                <a:latin typeface="Tahoma" pitchFamily="34" charset="0"/>
                <a:ea typeface="Tahoma" pitchFamily="34" charset="0"/>
                <a:cs typeface="Tahoma" pitchFamily="34" charset="0"/>
              </a:rPr>
              <a:t>Documento de Capacitación</a:t>
            </a:r>
            <a:endParaRPr lang="es-CO" sz="3600" b="1" dirty="0">
              <a:latin typeface="Tahoma" pitchFamily="34" charset="0"/>
              <a:ea typeface="Tahoma" pitchFamily="34" charset="0"/>
              <a:cs typeface="Tahoma" pitchFamily="34" charset="0"/>
            </a:endParaRPr>
          </a:p>
        </p:txBody>
      </p:sp>
      <p:sp>
        <p:nvSpPr>
          <p:cNvPr id="3" name="Rectángulo 2"/>
          <p:cNvSpPr/>
          <p:nvPr/>
        </p:nvSpPr>
        <p:spPr>
          <a:xfrm>
            <a:off x="549253" y="1484784"/>
            <a:ext cx="7920880" cy="923330"/>
          </a:xfrm>
          <a:prstGeom prst="rect">
            <a:avLst/>
          </a:prstGeom>
        </p:spPr>
        <p:txBody>
          <a:bodyPr wrap="square">
            <a:spAutoFit/>
          </a:bodyPr>
          <a:lstStyle/>
          <a:p>
            <a:r>
              <a:rPr lang="es-CO" dirty="0"/>
              <a:t>Creación de documento de Capacitación donde se asigna la fecha, el curso, la programación, se selecciona los empleados que se van a invitar y se </a:t>
            </a:r>
            <a:r>
              <a:rPr lang="es-CO" dirty="0" err="1"/>
              <a:t>envia</a:t>
            </a:r>
            <a:r>
              <a:rPr lang="es-CO" dirty="0"/>
              <a:t> las invitaciones al correo electrónico, se asigna los gastos asociados. </a:t>
            </a:r>
            <a:endParaRPr lang="es-CO" dirty="0">
              <a:latin typeface="Calibri" panose="020F0502020204030204" pitchFamily="34" charset="0"/>
            </a:endParaRPr>
          </a:p>
        </p:txBody>
      </p:sp>
      <p:pic>
        <p:nvPicPr>
          <p:cNvPr id="6" name="Imagen 5"/>
          <p:cNvPicPr>
            <a:picLocks noChangeAspect="1"/>
          </p:cNvPicPr>
          <p:nvPr/>
        </p:nvPicPr>
        <p:blipFill>
          <a:blip r:embed="rId2"/>
          <a:stretch>
            <a:fillRect/>
          </a:stretch>
        </p:blipFill>
        <p:spPr>
          <a:xfrm>
            <a:off x="976300" y="2553870"/>
            <a:ext cx="7057078" cy="3827458"/>
          </a:xfrm>
          <a:prstGeom prst="rect">
            <a:avLst/>
          </a:prstGeom>
        </p:spPr>
      </p:pic>
    </p:spTree>
    <p:extLst>
      <p:ext uri="{BB962C8B-B14F-4D97-AF65-F5344CB8AC3E}">
        <p14:creationId xmlns:p14="http://schemas.microsoft.com/office/powerpoint/2010/main" val="20756538"/>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CuadroTexto"/>
          <p:cNvSpPr txBox="1"/>
          <p:nvPr/>
        </p:nvSpPr>
        <p:spPr>
          <a:xfrm>
            <a:off x="1923087" y="620688"/>
            <a:ext cx="5173211" cy="646331"/>
          </a:xfrm>
          <a:prstGeom prst="rect">
            <a:avLst/>
          </a:prstGeom>
          <a:noFill/>
        </p:spPr>
        <p:txBody>
          <a:bodyPr wrap="none" rtlCol="0">
            <a:spAutoFit/>
          </a:bodyPr>
          <a:lstStyle/>
          <a:p>
            <a:r>
              <a:rPr lang="es-CO" sz="3600" b="1" dirty="0" smtClean="0">
                <a:latin typeface="Tahoma" pitchFamily="34" charset="0"/>
                <a:ea typeface="Tahoma" pitchFamily="34" charset="0"/>
                <a:cs typeface="Tahoma" pitchFamily="34" charset="0"/>
              </a:rPr>
              <a:t>Inscripción de Cursos</a:t>
            </a:r>
            <a:endParaRPr lang="es-CO" sz="3600" b="1" dirty="0">
              <a:latin typeface="Tahoma" pitchFamily="34" charset="0"/>
              <a:ea typeface="Tahoma" pitchFamily="34" charset="0"/>
              <a:cs typeface="Tahoma" pitchFamily="34" charset="0"/>
            </a:endParaRPr>
          </a:p>
        </p:txBody>
      </p:sp>
      <p:sp>
        <p:nvSpPr>
          <p:cNvPr id="3" name="Rectángulo 2"/>
          <p:cNvSpPr/>
          <p:nvPr/>
        </p:nvSpPr>
        <p:spPr>
          <a:xfrm>
            <a:off x="549253" y="1484784"/>
            <a:ext cx="7920880" cy="369332"/>
          </a:xfrm>
          <a:prstGeom prst="rect">
            <a:avLst/>
          </a:prstGeom>
        </p:spPr>
        <p:txBody>
          <a:bodyPr wrap="square">
            <a:spAutoFit/>
          </a:bodyPr>
          <a:lstStyle/>
          <a:p>
            <a:r>
              <a:rPr lang="es-CO" dirty="0"/>
              <a:t>A través del documento de Capacitación se inscribe los empleados invitados. </a:t>
            </a:r>
            <a:endParaRPr lang="es-CO" dirty="0">
              <a:latin typeface="Calibri" panose="020F0502020204030204" pitchFamily="34" charset="0"/>
            </a:endParaRPr>
          </a:p>
        </p:txBody>
      </p:sp>
      <p:pic>
        <p:nvPicPr>
          <p:cNvPr id="5" name="Imagen 4"/>
          <p:cNvPicPr>
            <a:picLocks noChangeAspect="1"/>
          </p:cNvPicPr>
          <p:nvPr/>
        </p:nvPicPr>
        <p:blipFill>
          <a:blip r:embed="rId2"/>
          <a:stretch>
            <a:fillRect/>
          </a:stretch>
        </p:blipFill>
        <p:spPr>
          <a:xfrm>
            <a:off x="595701" y="2096303"/>
            <a:ext cx="7874432" cy="4293822"/>
          </a:xfrm>
          <a:prstGeom prst="rect">
            <a:avLst/>
          </a:prstGeom>
        </p:spPr>
      </p:pic>
    </p:spTree>
    <p:extLst>
      <p:ext uri="{BB962C8B-B14F-4D97-AF65-F5344CB8AC3E}">
        <p14:creationId xmlns:p14="http://schemas.microsoft.com/office/powerpoint/2010/main" val="2579176944"/>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CuadroTexto"/>
          <p:cNvSpPr txBox="1"/>
          <p:nvPr/>
        </p:nvSpPr>
        <p:spPr>
          <a:xfrm>
            <a:off x="1923087" y="620688"/>
            <a:ext cx="5242141" cy="646331"/>
          </a:xfrm>
          <a:prstGeom prst="rect">
            <a:avLst/>
          </a:prstGeom>
          <a:noFill/>
        </p:spPr>
        <p:txBody>
          <a:bodyPr wrap="none" rtlCol="0">
            <a:spAutoFit/>
          </a:bodyPr>
          <a:lstStyle/>
          <a:p>
            <a:r>
              <a:rPr lang="es-CO" sz="3600" b="1" dirty="0" smtClean="0">
                <a:latin typeface="Tahoma" pitchFamily="34" charset="0"/>
                <a:ea typeface="Tahoma" pitchFamily="34" charset="0"/>
                <a:cs typeface="Tahoma" pitchFamily="34" charset="0"/>
              </a:rPr>
              <a:t>Calificación de Cursos</a:t>
            </a:r>
            <a:endParaRPr lang="es-CO" sz="3600" b="1" dirty="0">
              <a:latin typeface="Tahoma" pitchFamily="34" charset="0"/>
              <a:ea typeface="Tahoma" pitchFamily="34" charset="0"/>
              <a:cs typeface="Tahoma" pitchFamily="34" charset="0"/>
            </a:endParaRPr>
          </a:p>
        </p:txBody>
      </p:sp>
      <p:sp>
        <p:nvSpPr>
          <p:cNvPr id="3" name="Rectángulo 2"/>
          <p:cNvSpPr/>
          <p:nvPr/>
        </p:nvSpPr>
        <p:spPr>
          <a:xfrm>
            <a:off x="549253" y="1484784"/>
            <a:ext cx="7920880" cy="646331"/>
          </a:xfrm>
          <a:prstGeom prst="rect">
            <a:avLst/>
          </a:prstGeom>
        </p:spPr>
        <p:txBody>
          <a:bodyPr wrap="square">
            <a:spAutoFit/>
          </a:bodyPr>
          <a:lstStyle/>
          <a:p>
            <a:r>
              <a:rPr lang="es-CO" dirty="0"/>
              <a:t>Permite Calificar la capacitación, de forma individual o masiva los empleados llamando el documento de capacitación. </a:t>
            </a:r>
            <a:endParaRPr lang="es-CO" dirty="0">
              <a:latin typeface="Calibri" panose="020F0502020204030204" pitchFamily="34" charset="0"/>
            </a:endParaRPr>
          </a:p>
        </p:txBody>
      </p:sp>
      <p:pic>
        <p:nvPicPr>
          <p:cNvPr id="2" name="Imagen 1"/>
          <p:cNvPicPr>
            <a:picLocks noChangeAspect="1"/>
          </p:cNvPicPr>
          <p:nvPr/>
        </p:nvPicPr>
        <p:blipFill>
          <a:blip r:embed="rId2"/>
          <a:stretch>
            <a:fillRect/>
          </a:stretch>
        </p:blipFill>
        <p:spPr>
          <a:xfrm>
            <a:off x="827584" y="2348880"/>
            <a:ext cx="7566548" cy="4135450"/>
          </a:xfrm>
          <a:prstGeom prst="rect">
            <a:avLst/>
          </a:prstGeom>
        </p:spPr>
      </p:pic>
    </p:spTree>
    <p:extLst>
      <p:ext uri="{BB962C8B-B14F-4D97-AF65-F5344CB8AC3E}">
        <p14:creationId xmlns:p14="http://schemas.microsoft.com/office/powerpoint/2010/main" val="396176947"/>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CuadroTexto"/>
          <p:cNvSpPr txBox="1"/>
          <p:nvPr/>
        </p:nvSpPr>
        <p:spPr>
          <a:xfrm>
            <a:off x="1564816" y="620688"/>
            <a:ext cx="5889754" cy="646331"/>
          </a:xfrm>
          <a:prstGeom prst="rect">
            <a:avLst/>
          </a:prstGeom>
          <a:noFill/>
        </p:spPr>
        <p:txBody>
          <a:bodyPr wrap="none" rtlCol="0">
            <a:spAutoFit/>
          </a:bodyPr>
          <a:lstStyle/>
          <a:p>
            <a:r>
              <a:rPr lang="es-CO" sz="3600" b="1" dirty="0" smtClean="0">
                <a:latin typeface="Tahoma" pitchFamily="34" charset="0"/>
                <a:ea typeface="Tahoma" pitchFamily="34" charset="0"/>
                <a:cs typeface="Tahoma" pitchFamily="34" charset="0"/>
              </a:rPr>
              <a:t>Cierre de Capacitaciones</a:t>
            </a:r>
            <a:endParaRPr lang="es-CO" sz="3600" b="1" dirty="0">
              <a:latin typeface="Tahoma" pitchFamily="34" charset="0"/>
              <a:ea typeface="Tahoma" pitchFamily="34" charset="0"/>
              <a:cs typeface="Tahoma" pitchFamily="34" charset="0"/>
            </a:endParaRPr>
          </a:p>
        </p:txBody>
      </p:sp>
      <p:sp>
        <p:nvSpPr>
          <p:cNvPr id="3" name="Rectángulo 2"/>
          <p:cNvSpPr/>
          <p:nvPr/>
        </p:nvSpPr>
        <p:spPr>
          <a:xfrm>
            <a:off x="549253" y="1484784"/>
            <a:ext cx="7920880" cy="646331"/>
          </a:xfrm>
          <a:prstGeom prst="rect">
            <a:avLst/>
          </a:prstGeom>
        </p:spPr>
        <p:txBody>
          <a:bodyPr wrap="square">
            <a:spAutoFit/>
          </a:bodyPr>
          <a:lstStyle/>
          <a:p>
            <a:r>
              <a:rPr lang="es-CO" dirty="0"/>
              <a:t>Este proceso permite procesar el cierre de los documentos de capacitación , para así adicionar le conocimiento y/o la competencia adquirida en el curso. </a:t>
            </a:r>
            <a:endParaRPr lang="es-CO" dirty="0">
              <a:latin typeface="Calibri" panose="020F0502020204030204" pitchFamily="34" charset="0"/>
            </a:endParaRPr>
          </a:p>
        </p:txBody>
      </p:sp>
      <p:pic>
        <p:nvPicPr>
          <p:cNvPr id="2" name="Imagen 1"/>
          <p:cNvPicPr>
            <a:picLocks noChangeAspect="1"/>
          </p:cNvPicPr>
          <p:nvPr/>
        </p:nvPicPr>
        <p:blipFill>
          <a:blip r:embed="rId2"/>
          <a:stretch>
            <a:fillRect/>
          </a:stretch>
        </p:blipFill>
        <p:spPr>
          <a:xfrm>
            <a:off x="796430" y="2351381"/>
            <a:ext cx="7426525" cy="4048963"/>
          </a:xfrm>
          <a:prstGeom prst="rect">
            <a:avLst/>
          </a:prstGeom>
        </p:spPr>
      </p:pic>
    </p:spTree>
    <p:extLst>
      <p:ext uri="{BB962C8B-B14F-4D97-AF65-F5344CB8AC3E}">
        <p14:creationId xmlns:p14="http://schemas.microsoft.com/office/powerpoint/2010/main" val="1001310969"/>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CuadroTexto"/>
          <p:cNvSpPr txBox="1"/>
          <p:nvPr/>
        </p:nvSpPr>
        <p:spPr>
          <a:xfrm>
            <a:off x="3110272" y="806932"/>
            <a:ext cx="2518638" cy="646331"/>
          </a:xfrm>
          <a:prstGeom prst="rect">
            <a:avLst/>
          </a:prstGeom>
          <a:noFill/>
        </p:spPr>
        <p:txBody>
          <a:bodyPr wrap="none" rtlCol="0">
            <a:spAutoFit/>
          </a:bodyPr>
          <a:lstStyle/>
          <a:p>
            <a:r>
              <a:rPr lang="es-CO" sz="3600" b="1" dirty="0" smtClean="0">
                <a:latin typeface="Tahoma" pitchFamily="34" charset="0"/>
                <a:ea typeface="Tahoma" pitchFamily="34" charset="0"/>
                <a:cs typeface="Tahoma" pitchFamily="34" charset="0"/>
              </a:rPr>
              <a:t>Encuestas</a:t>
            </a:r>
            <a:endParaRPr lang="es-CO" sz="3600" b="1" dirty="0">
              <a:latin typeface="Tahoma" pitchFamily="34" charset="0"/>
              <a:ea typeface="Tahoma" pitchFamily="34" charset="0"/>
              <a:cs typeface="Tahoma" pitchFamily="34" charset="0"/>
            </a:endParaRPr>
          </a:p>
        </p:txBody>
      </p:sp>
      <p:sp>
        <p:nvSpPr>
          <p:cNvPr id="6" name="Rectángulo redondeado 5"/>
          <p:cNvSpPr/>
          <p:nvPr/>
        </p:nvSpPr>
        <p:spPr>
          <a:xfrm>
            <a:off x="611560" y="3615234"/>
            <a:ext cx="1696991" cy="861112"/>
          </a:xfrm>
          <a:prstGeom prst="roundRect">
            <a:avLst/>
          </a:prstGeom>
        </p:spPr>
        <p:style>
          <a:lnRef idx="0">
            <a:schemeClr val="accent1"/>
          </a:lnRef>
          <a:fillRef idx="3">
            <a:schemeClr val="accent1"/>
          </a:fillRef>
          <a:effectRef idx="3">
            <a:schemeClr val="accent1"/>
          </a:effectRef>
          <a:fontRef idx="minor">
            <a:schemeClr val="lt1"/>
          </a:fontRef>
        </p:style>
        <p:txBody>
          <a:bodyPr rtlCol="0" anchor="ctr"/>
          <a:lstStyle/>
          <a:p>
            <a:pPr algn="ctr"/>
            <a:r>
              <a:rPr lang="es-CO" dirty="0" smtClean="0">
                <a:solidFill>
                  <a:schemeClr val="bg1"/>
                </a:solidFill>
              </a:rPr>
              <a:t>Documento Encuesta</a:t>
            </a:r>
            <a:endParaRPr lang="es-CO" dirty="0">
              <a:solidFill>
                <a:schemeClr val="bg1"/>
              </a:solidFill>
            </a:endParaRPr>
          </a:p>
        </p:txBody>
      </p:sp>
      <p:sp>
        <p:nvSpPr>
          <p:cNvPr id="17" name="Rectángulo redondeado 16"/>
          <p:cNvSpPr/>
          <p:nvPr/>
        </p:nvSpPr>
        <p:spPr>
          <a:xfrm>
            <a:off x="3523081" y="3615233"/>
            <a:ext cx="1696991" cy="861112"/>
          </a:xfrm>
          <a:prstGeom prst="roundRect">
            <a:avLst/>
          </a:prstGeom>
        </p:spPr>
        <p:style>
          <a:lnRef idx="0">
            <a:schemeClr val="accent1"/>
          </a:lnRef>
          <a:fillRef idx="3">
            <a:schemeClr val="accent1"/>
          </a:fillRef>
          <a:effectRef idx="3">
            <a:schemeClr val="accent1"/>
          </a:effectRef>
          <a:fontRef idx="minor">
            <a:schemeClr val="lt1"/>
          </a:fontRef>
        </p:style>
        <p:txBody>
          <a:bodyPr rtlCol="0" anchor="ctr"/>
          <a:lstStyle/>
          <a:p>
            <a:pPr algn="ctr"/>
            <a:r>
              <a:rPr lang="es-CO" dirty="0" smtClean="0">
                <a:solidFill>
                  <a:schemeClr val="bg1"/>
                </a:solidFill>
              </a:rPr>
              <a:t>Diligenciar</a:t>
            </a:r>
          </a:p>
          <a:p>
            <a:pPr algn="ctr"/>
            <a:r>
              <a:rPr lang="es-CO" dirty="0" smtClean="0">
                <a:solidFill>
                  <a:schemeClr val="bg1"/>
                </a:solidFill>
              </a:rPr>
              <a:t>Encuesta</a:t>
            </a:r>
            <a:endParaRPr lang="es-CO" dirty="0">
              <a:solidFill>
                <a:schemeClr val="bg1"/>
              </a:solidFill>
            </a:endParaRPr>
          </a:p>
        </p:txBody>
      </p:sp>
      <p:sp>
        <p:nvSpPr>
          <p:cNvPr id="8" name="Flecha derecha 7"/>
          <p:cNvSpPr/>
          <p:nvPr/>
        </p:nvSpPr>
        <p:spPr>
          <a:xfrm>
            <a:off x="2627784" y="3783568"/>
            <a:ext cx="576064" cy="524443"/>
          </a:xfrm>
          <a:prstGeom prst="rightArrow">
            <a:avLst/>
          </a:prstGeom>
        </p:spPr>
        <p:style>
          <a:lnRef idx="0">
            <a:schemeClr val="accent3"/>
          </a:lnRef>
          <a:fillRef idx="3">
            <a:schemeClr val="accent3"/>
          </a:fillRef>
          <a:effectRef idx="3">
            <a:schemeClr val="accent3"/>
          </a:effectRef>
          <a:fontRef idx="minor">
            <a:schemeClr val="lt1"/>
          </a:fontRef>
        </p:style>
        <p:txBody>
          <a:bodyPr rtlCol="0" anchor="ctr"/>
          <a:lstStyle/>
          <a:p>
            <a:pPr algn="ctr"/>
            <a:endParaRPr lang="es-CO"/>
          </a:p>
        </p:txBody>
      </p:sp>
      <p:sp>
        <p:nvSpPr>
          <p:cNvPr id="16" name="Rectángulo redondeado 15"/>
          <p:cNvSpPr/>
          <p:nvPr/>
        </p:nvSpPr>
        <p:spPr>
          <a:xfrm>
            <a:off x="6146569" y="4296080"/>
            <a:ext cx="1696991" cy="861112"/>
          </a:xfrm>
          <a:prstGeom prst="roundRect">
            <a:avLst/>
          </a:prstGeom>
        </p:spPr>
        <p:style>
          <a:lnRef idx="0">
            <a:schemeClr val="accent1"/>
          </a:lnRef>
          <a:fillRef idx="3">
            <a:schemeClr val="accent1"/>
          </a:fillRef>
          <a:effectRef idx="3">
            <a:schemeClr val="accent1"/>
          </a:effectRef>
          <a:fontRef idx="minor">
            <a:schemeClr val="lt1"/>
          </a:fontRef>
        </p:style>
        <p:txBody>
          <a:bodyPr rtlCol="0" anchor="ctr"/>
          <a:lstStyle/>
          <a:p>
            <a:pPr algn="ctr"/>
            <a:r>
              <a:rPr lang="es-CO" dirty="0" smtClean="0">
                <a:solidFill>
                  <a:schemeClr val="bg1"/>
                </a:solidFill>
              </a:rPr>
              <a:t>Directa</a:t>
            </a:r>
            <a:endParaRPr lang="es-CO" dirty="0">
              <a:solidFill>
                <a:schemeClr val="bg1"/>
              </a:solidFill>
            </a:endParaRPr>
          </a:p>
        </p:txBody>
      </p:sp>
      <p:sp>
        <p:nvSpPr>
          <p:cNvPr id="21" name="Rectángulo redondeado 20"/>
          <p:cNvSpPr/>
          <p:nvPr/>
        </p:nvSpPr>
        <p:spPr>
          <a:xfrm>
            <a:off x="6146570" y="2929048"/>
            <a:ext cx="1696991" cy="861112"/>
          </a:xfrm>
          <a:prstGeom prst="roundRect">
            <a:avLst/>
          </a:prstGeom>
        </p:spPr>
        <p:style>
          <a:lnRef idx="0">
            <a:schemeClr val="accent1"/>
          </a:lnRef>
          <a:fillRef idx="3">
            <a:schemeClr val="accent1"/>
          </a:fillRef>
          <a:effectRef idx="3">
            <a:schemeClr val="accent1"/>
          </a:effectRef>
          <a:fontRef idx="minor">
            <a:schemeClr val="lt1"/>
          </a:fontRef>
        </p:style>
        <p:txBody>
          <a:bodyPr rtlCol="0" anchor="ctr"/>
          <a:lstStyle/>
          <a:p>
            <a:pPr algn="ctr"/>
            <a:r>
              <a:rPr lang="es-CO" dirty="0" smtClean="0">
                <a:solidFill>
                  <a:schemeClr val="bg1"/>
                </a:solidFill>
              </a:rPr>
              <a:t>URL</a:t>
            </a:r>
            <a:endParaRPr lang="es-CO" dirty="0">
              <a:solidFill>
                <a:schemeClr val="bg1"/>
              </a:solidFill>
            </a:endParaRPr>
          </a:p>
        </p:txBody>
      </p:sp>
      <p:sp>
        <p:nvSpPr>
          <p:cNvPr id="23" name="4 CuadroTexto"/>
          <p:cNvSpPr txBox="1"/>
          <p:nvPr/>
        </p:nvSpPr>
        <p:spPr>
          <a:xfrm>
            <a:off x="611560" y="1987473"/>
            <a:ext cx="7920879" cy="461665"/>
          </a:xfrm>
          <a:prstGeom prst="rect">
            <a:avLst/>
          </a:prstGeom>
          <a:noFill/>
        </p:spPr>
        <p:txBody>
          <a:bodyPr wrap="square" rtlCol="0">
            <a:spAutoFit/>
          </a:bodyPr>
          <a:lstStyle/>
          <a:p>
            <a:pPr algn="just"/>
            <a:r>
              <a:rPr lang="es-CO" sz="2400" b="1" dirty="0" smtClean="0"/>
              <a:t>Esquema Ciclo General</a:t>
            </a:r>
          </a:p>
        </p:txBody>
      </p:sp>
      <p:sp>
        <p:nvSpPr>
          <p:cNvPr id="2" name="Llaves 1"/>
          <p:cNvSpPr/>
          <p:nvPr/>
        </p:nvSpPr>
        <p:spPr>
          <a:xfrm>
            <a:off x="5364087" y="2874171"/>
            <a:ext cx="3168351" cy="2283021"/>
          </a:xfrm>
          <a:prstGeom prst="bracePair">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s-CO"/>
          </a:p>
        </p:txBody>
      </p:sp>
    </p:spTree>
    <p:extLst>
      <p:ext uri="{BB962C8B-B14F-4D97-AF65-F5344CB8AC3E}">
        <p14:creationId xmlns:p14="http://schemas.microsoft.com/office/powerpoint/2010/main" val="316598977"/>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CuadroTexto"/>
          <p:cNvSpPr txBox="1"/>
          <p:nvPr/>
        </p:nvSpPr>
        <p:spPr>
          <a:xfrm>
            <a:off x="3110272" y="806932"/>
            <a:ext cx="2518638" cy="646331"/>
          </a:xfrm>
          <a:prstGeom prst="rect">
            <a:avLst/>
          </a:prstGeom>
          <a:noFill/>
        </p:spPr>
        <p:txBody>
          <a:bodyPr wrap="none" rtlCol="0">
            <a:spAutoFit/>
          </a:bodyPr>
          <a:lstStyle/>
          <a:p>
            <a:r>
              <a:rPr lang="es-CO" sz="3600" b="1" dirty="0" smtClean="0">
                <a:latin typeface="Tahoma" pitchFamily="34" charset="0"/>
                <a:ea typeface="Tahoma" pitchFamily="34" charset="0"/>
                <a:cs typeface="Tahoma" pitchFamily="34" charset="0"/>
              </a:rPr>
              <a:t>Encuestas</a:t>
            </a:r>
            <a:endParaRPr lang="es-CO" sz="3600" b="1" dirty="0">
              <a:latin typeface="Tahoma" pitchFamily="34" charset="0"/>
              <a:ea typeface="Tahoma" pitchFamily="34" charset="0"/>
              <a:cs typeface="Tahoma" pitchFamily="34" charset="0"/>
            </a:endParaRPr>
          </a:p>
        </p:txBody>
      </p:sp>
      <p:sp>
        <p:nvSpPr>
          <p:cNvPr id="23" name="4 CuadroTexto"/>
          <p:cNvSpPr txBox="1"/>
          <p:nvPr/>
        </p:nvSpPr>
        <p:spPr>
          <a:xfrm>
            <a:off x="611560" y="1987473"/>
            <a:ext cx="7920879" cy="461665"/>
          </a:xfrm>
          <a:prstGeom prst="rect">
            <a:avLst/>
          </a:prstGeom>
          <a:noFill/>
        </p:spPr>
        <p:txBody>
          <a:bodyPr wrap="square" rtlCol="0">
            <a:spAutoFit/>
          </a:bodyPr>
          <a:lstStyle/>
          <a:p>
            <a:pPr algn="just"/>
            <a:r>
              <a:rPr lang="es-CO" sz="2400" b="1" dirty="0" smtClean="0"/>
              <a:t>Beneficios</a:t>
            </a:r>
          </a:p>
        </p:txBody>
      </p:sp>
      <p:sp>
        <p:nvSpPr>
          <p:cNvPr id="3" name="Rectángulo 2"/>
          <p:cNvSpPr/>
          <p:nvPr/>
        </p:nvSpPr>
        <p:spPr>
          <a:xfrm>
            <a:off x="409151" y="2983348"/>
            <a:ext cx="7920879" cy="923330"/>
          </a:xfrm>
          <a:prstGeom prst="rect">
            <a:avLst/>
          </a:prstGeom>
        </p:spPr>
        <p:txBody>
          <a:bodyPr wrap="square">
            <a:spAutoFit/>
          </a:bodyPr>
          <a:lstStyle/>
          <a:p>
            <a:pPr marL="285750" indent="-285750">
              <a:buFont typeface="Arial" panose="020B0604020202020204" pitchFamily="34" charset="0"/>
              <a:buChar char="•"/>
            </a:pPr>
            <a:r>
              <a:rPr lang="es-CO" dirty="0"/>
              <a:t>Evaluar periódicamente los resultados de un programa en ejecución</a:t>
            </a:r>
            <a:r>
              <a:rPr lang="es-CO" dirty="0" smtClean="0"/>
              <a:t>.</a:t>
            </a:r>
          </a:p>
          <a:p>
            <a:pPr marL="285750" indent="-285750">
              <a:buFont typeface="Arial" panose="020B0604020202020204" pitchFamily="34" charset="0"/>
              <a:buChar char="•"/>
            </a:pPr>
            <a:r>
              <a:rPr lang="es-CO" dirty="0"/>
              <a:t>Saber la opinión del público acerca de un determinado tema.</a:t>
            </a:r>
          </a:p>
          <a:p>
            <a:pPr marL="285750" indent="-285750">
              <a:buFont typeface="Arial" panose="020B0604020202020204" pitchFamily="34" charset="0"/>
              <a:buChar char="•"/>
            </a:pPr>
            <a:r>
              <a:rPr lang="es-CO" dirty="0"/>
              <a:t>Dar una respuesta de los cuales los entrevistados darán una opinión </a:t>
            </a:r>
            <a:r>
              <a:rPr lang="es-CO" dirty="0" smtClean="0"/>
              <a:t>congruente</a:t>
            </a:r>
            <a:endParaRPr lang="es-CO" dirty="0"/>
          </a:p>
        </p:txBody>
      </p:sp>
    </p:spTree>
    <p:extLst>
      <p:ext uri="{BB962C8B-B14F-4D97-AF65-F5344CB8AC3E}">
        <p14:creationId xmlns:p14="http://schemas.microsoft.com/office/powerpoint/2010/main" val="3564647571"/>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CuadroTexto"/>
          <p:cNvSpPr txBox="1"/>
          <p:nvPr/>
        </p:nvSpPr>
        <p:spPr>
          <a:xfrm>
            <a:off x="1565406" y="782366"/>
            <a:ext cx="6013185" cy="646331"/>
          </a:xfrm>
          <a:prstGeom prst="rect">
            <a:avLst/>
          </a:prstGeom>
          <a:noFill/>
        </p:spPr>
        <p:txBody>
          <a:bodyPr wrap="none" rtlCol="0">
            <a:spAutoFit/>
          </a:bodyPr>
          <a:lstStyle/>
          <a:p>
            <a:r>
              <a:rPr lang="es-CO" sz="3600" b="1" dirty="0" smtClean="0">
                <a:latin typeface="Tahoma" pitchFamily="34" charset="0"/>
                <a:ea typeface="Tahoma" pitchFamily="34" charset="0"/>
                <a:cs typeface="Tahoma" pitchFamily="34" charset="0"/>
              </a:rPr>
              <a:t>Documento de Encuestas</a:t>
            </a:r>
            <a:endParaRPr lang="es-CO" sz="3600" b="1" dirty="0">
              <a:latin typeface="Tahoma" pitchFamily="34" charset="0"/>
              <a:ea typeface="Tahoma" pitchFamily="34" charset="0"/>
              <a:cs typeface="Tahoma" pitchFamily="34" charset="0"/>
            </a:endParaRPr>
          </a:p>
        </p:txBody>
      </p:sp>
      <p:sp>
        <p:nvSpPr>
          <p:cNvPr id="2" name="Rectángulo 1"/>
          <p:cNvSpPr/>
          <p:nvPr/>
        </p:nvSpPr>
        <p:spPr>
          <a:xfrm>
            <a:off x="719570" y="1628800"/>
            <a:ext cx="7704856" cy="1200329"/>
          </a:xfrm>
          <a:prstGeom prst="rect">
            <a:avLst/>
          </a:prstGeom>
        </p:spPr>
        <p:txBody>
          <a:bodyPr wrap="square">
            <a:spAutoFit/>
          </a:bodyPr>
          <a:lstStyle/>
          <a:p>
            <a:r>
              <a:rPr lang="es-CO" dirty="0">
                <a:solidFill>
                  <a:srgbClr val="000000"/>
                </a:solidFill>
                <a:latin typeface="Calibri" panose="020F0502020204030204" pitchFamily="34" charset="0"/>
              </a:rPr>
              <a:t>Para cada encuesta se debe especificar un documento a través del cual se permite hacer posteriormente su seguimiento y análisis. Para ello se deben diligenciar los campos de cada uno de los </a:t>
            </a:r>
            <a:r>
              <a:rPr lang="es-CO" dirty="0" err="1">
                <a:solidFill>
                  <a:srgbClr val="000000"/>
                </a:solidFill>
                <a:latin typeface="Calibri" panose="020F0502020204030204" pitchFamily="34" charset="0"/>
              </a:rPr>
              <a:t>tabs</a:t>
            </a:r>
            <a:r>
              <a:rPr lang="es-CO" dirty="0">
                <a:solidFill>
                  <a:srgbClr val="000000"/>
                </a:solidFill>
                <a:latin typeface="Calibri" panose="020F0502020204030204" pitchFamily="34" charset="0"/>
              </a:rPr>
              <a:t> que componen la definición de la encuesta, como se presenta en la siguiente imagen. </a:t>
            </a:r>
            <a:endParaRPr lang="es-CO" dirty="0">
              <a:latin typeface="Calibri" panose="020F0502020204030204" pitchFamily="34" charset="0"/>
            </a:endParaRPr>
          </a:p>
        </p:txBody>
      </p:sp>
      <p:pic>
        <p:nvPicPr>
          <p:cNvPr id="6" name="Imagen 5"/>
          <p:cNvPicPr>
            <a:picLocks noChangeAspect="1"/>
          </p:cNvPicPr>
          <p:nvPr/>
        </p:nvPicPr>
        <p:blipFill>
          <a:blip r:embed="rId2"/>
          <a:stretch>
            <a:fillRect/>
          </a:stretch>
        </p:blipFill>
        <p:spPr>
          <a:xfrm>
            <a:off x="1472602" y="3029232"/>
            <a:ext cx="6198792" cy="3350545"/>
          </a:xfrm>
          <a:prstGeom prst="rect">
            <a:avLst/>
          </a:prstGeom>
        </p:spPr>
      </p:pic>
    </p:spTree>
    <p:extLst>
      <p:ext uri="{BB962C8B-B14F-4D97-AF65-F5344CB8AC3E}">
        <p14:creationId xmlns:p14="http://schemas.microsoft.com/office/powerpoint/2010/main" val="1672777470"/>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CuadroTexto"/>
          <p:cNvSpPr txBox="1"/>
          <p:nvPr/>
        </p:nvSpPr>
        <p:spPr>
          <a:xfrm>
            <a:off x="2120846" y="764704"/>
            <a:ext cx="4902304" cy="646331"/>
          </a:xfrm>
          <a:prstGeom prst="rect">
            <a:avLst/>
          </a:prstGeom>
          <a:noFill/>
        </p:spPr>
        <p:txBody>
          <a:bodyPr wrap="none" rtlCol="0">
            <a:spAutoFit/>
          </a:bodyPr>
          <a:lstStyle/>
          <a:p>
            <a:r>
              <a:rPr lang="es-CO" sz="3600" b="1" dirty="0" smtClean="0">
                <a:latin typeface="Tahoma" pitchFamily="34" charset="0"/>
                <a:ea typeface="Tahoma" pitchFamily="34" charset="0"/>
                <a:cs typeface="Tahoma" pitchFamily="34" charset="0"/>
              </a:rPr>
              <a:t>Diligenciar Encuesta</a:t>
            </a:r>
            <a:endParaRPr lang="es-CO" sz="3600" b="1" dirty="0">
              <a:latin typeface="Tahoma" pitchFamily="34" charset="0"/>
              <a:ea typeface="Tahoma" pitchFamily="34" charset="0"/>
              <a:cs typeface="Tahoma" pitchFamily="34" charset="0"/>
            </a:endParaRPr>
          </a:p>
        </p:txBody>
      </p:sp>
      <p:sp>
        <p:nvSpPr>
          <p:cNvPr id="2" name="Rectángulo 1"/>
          <p:cNvSpPr/>
          <p:nvPr/>
        </p:nvSpPr>
        <p:spPr>
          <a:xfrm>
            <a:off x="719570" y="1628800"/>
            <a:ext cx="7704856" cy="646331"/>
          </a:xfrm>
          <a:prstGeom prst="rect">
            <a:avLst/>
          </a:prstGeom>
        </p:spPr>
        <p:txBody>
          <a:bodyPr wrap="square">
            <a:spAutoFit/>
          </a:bodyPr>
          <a:lstStyle/>
          <a:p>
            <a:r>
              <a:rPr lang="es-CO" dirty="0" smtClean="0"/>
              <a:t>Permite hacer </a:t>
            </a:r>
            <a:r>
              <a:rPr lang="es-CO" dirty="0"/>
              <a:t>el registro o diligenciamiento de la encuesta definida, de acuerdo a los datos y parámetros creados en el documento de encuestas </a:t>
            </a:r>
            <a:endParaRPr lang="es-CO" dirty="0">
              <a:latin typeface="Calibri" panose="020F0502020204030204" pitchFamily="34" charset="0"/>
            </a:endParaRPr>
          </a:p>
        </p:txBody>
      </p:sp>
      <p:pic>
        <p:nvPicPr>
          <p:cNvPr id="6" name="Imagen 5"/>
          <p:cNvPicPr>
            <a:picLocks noChangeAspect="1"/>
          </p:cNvPicPr>
          <p:nvPr/>
        </p:nvPicPr>
        <p:blipFill>
          <a:blip r:embed="rId2"/>
          <a:stretch>
            <a:fillRect/>
          </a:stretch>
        </p:blipFill>
        <p:spPr>
          <a:xfrm>
            <a:off x="925544" y="2492895"/>
            <a:ext cx="7204383" cy="3897671"/>
          </a:xfrm>
          <a:prstGeom prst="rect">
            <a:avLst/>
          </a:prstGeom>
        </p:spPr>
      </p:pic>
    </p:spTree>
    <p:extLst>
      <p:ext uri="{BB962C8B-B14F-4D97-AF65-F5344CB8AC3E}">
        <p14:creationId xmlns:p14="http://schemas.microsoft.com/office/powerpoint/2010/main" val="2994120730"/>
      </p:ext>
    </p:extLst>
  </p:cSld>
  <p:clrMapOvr>
    <a:masterClrMapping/>
  </p:clrMapOvr>
  <p:timing>
    <p:tnLst>
      <p:par>
        <p:cTn id="1" dur="indefinite" restart="never" nodeType="tmRoot"/>
      </p:par>
    </p:tnLst>
  </p:timing>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C58DA0A33936284BBA72D817B94CD2D5" ma:contentTypeVersion="0" ma:contentTypeDescription="Create a new document." ma:contentTypeScope="" ma:versionID="923855b1e27b80359c23a7ab1095c591">
  <xsd:schema xmlns:xsd="http://www.w3.org/2001/XMLSchema" xmlns:p="http://schemas.microsoft.com/office/2006/metadata/properties" targetNamespace="http://schemas.microsoft.com/office/2006/metadata/properties" ma:root="true" ma:fieldsID="4aeb20c0e3442673af7ee10786458764">
    <xsd:element name="properties">
      <xsd:complexType>
        <xsd:sequence>
          <xsd:element name="documentManagement">
            <xsd:complexType>
              <xsd:all/>
            </xsd:complexType>
          </xsd:element>
        </xsd:sequence>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office/internal/2005/internalDocumentation"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ma:readOnly="tru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lastPrinted" minOccurs="0" maxOccurs="1" type="xsd:dateTime"/>
        <xsd:element name="contentStatus" minOccurs="0" maxOccurs="1" type="xsd:string"/>
      </xsd:all>
    </xsd:complexType>
  </xsd: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8207C45B-FEAA-4696-A9A1-953CB66A7A41}">
  <ds:schemaRefs>
    <ds:schemaRef ds:uri="http://schemas.microsoft.com/office/2006/metadata/properties"/>
    <ds:schemaRef ds:uri="http://purl.org/dc/terms/"/>
    <ds:schemaRef ds:uri="http://purl.org/dc/dcmitype/"/>
    <ds:schemaRef ds:uri="http://schemas.openxmlformats.org/package/2006/metadata/core-properties"/>
    <ds:schemaRef ds:uri="http://purl.org/dc/elements/1.1/"/>
    <ds:schemaRef ds:uri="http://schemas.microsoft.com/office/2006/documentManagement/types"/>
    <ds:schemaRef ds:uri="http://www.w3.org/XML/1998/namespace"/>
  </ds:schemaRefs>
</ds:datastoreItem>
</file>

<file path=customXml/itemProps2.xml><?xml version="1.0" encoding="utf-8"?>
<ds:datastoreItem xmlns:ds="http://schemas.openxmlformats.org/officeDocument/2006/customXml" ds:itemID="{F4A3F761-CE82-4382-A4DB-88E4F038211E}">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openxmlformats.org/package/2006/metadata/core-properties"/>
    <ds:schemaRef ds:uri="http://purl.org/dc/elements/1.1/"/>
    <ds:schemaRef ds:uri="http://purl.org/dc/terms/"/>
    <ds:schemaRef ds:uri="http://schemas.microsoft.com/office/internal/2005/internalDocumentation"/>
  </ds:schemaRefs>
</ds:datastoreItem>
</file>

<file path=customXml/itemProps3.xml><?xml version="1.0" encoding="utf-8"?>
<ds:datastoreItem xmlns:ds="http://schemas.openxmlformats.org/officeDocument/2006/customXml" ds:itemID="{1A0D9161-011B-4953-81F0-B1477A3892A7}">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1695</TotalTime>
  <Words>1340</Words>
  <Application>Microsoft Office PowerPoint</Application>
  <PresentationFormat>Presentación en pantalla (4:3)</PresentationFormat>
  <Paragraphs>114</Paragraphs>
  <Slides>35</Slides>
  <Notes>0</Notes>
  <HiddenSlides>0</HiddenSlides>
  <MMClips>0</MMClips>
  <ScaleCrop>false</ScaleCrop>
  <HeadingPairs>
    <vt:vector size="6" baseType="variant">
      <vt:variant>
        <vt:lpstr>Fuentes usadas</vt:lpstr>
      </vt:variant>
      <vt:variant>
        <vt:i4>4</vt:i4>
      </vt:variant>
      <vt:variant>
        <vt:lpstr>Tema</vt:lpstr>
      </vt:variant>
      <vt:variant>
        <vt:i4>1</vt:i4>
      </vt:variant>
      <vt:variant>
        <vt:lpstr>Títulos de diapositiva</vt:lpstr>
      </vt:variant>
      <vt:variant>
        <vt:i4>35</vt:i4>
      </vt:variant>
    </vt:vector>
  </HeadingPairs>
  <TitlesOfParts>
    <vt:vector size="40" baseType="lpstr">
      <vt:lpstr>Arial</vt:lpstr>
      <vt:lpstr>Calibri</vt:lpstr>
      <vt:lpstr>Cambria</vt:lpstr>
      <vt:lpstr>Tahoma</vt:lpstr>
      <vt:lpstr>Tema de Office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Juan Carlos Bejarano Carrera</dc:creator>
  <cp:lastModifiedBy>Orlando Rey</cp:lastModifiedBy>
  <cp:revision>210</cp:revision>
  <dcterms:created xsi:type="dcterms:W3CDTF">2012-09-10T14:12:43Z</dcterms:created>
  <dcterms:modified xsi:type="dcterms:W3CDTF">2017-03-17T16:55:00Z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0x010100C58DA0A33936284BBA72D817B94CD2D5</vt:lpwstr>
  </property>
</Properties>
</file>