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70" r:id="rId3"/>
    <p:sldId id="261" r:id="rId4"/>
    <p:sldId id="262" r:id="rId5"/>
    <p:sldId id="266" r:id="rId6"/>
    <p:sldId id="263" r:id="rId7"/>
    <p:sldId id="265" r:id="rId8"/>
    <p:sldId id="264" r:id="rId9"/>
    <p:sldId id="267" r:id="rId10"/>
    <p:sldId id="268" r:id="rId11"/>
    <p:sldId id="269" r:id="rId1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68" autoAdjust="0"/>
    <p:restoredTop sz="94660"/>
  </p:normalViewPr>
  <p:slideViewPr>
    <p:cSldViewPr snapToGrid="0">
      <p:cViewPr varScale="1">
        <p:scale>
          <a:sx n="74" d="100"/>
          <a:sy n="74" d="100"/>
        </p:scale>
        <p:origin x="56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056D43-8A63-4C50-8038-43D76B53B04D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855611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09710-5F5A-4475-8B69-ACB9C12EE91F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965432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8A7656-159C-4F23-AD9B-5A873324A56F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659740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CEBABA-0AD9-4F4E-819D-D7F47E0156E7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185779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02164-EB50-42DE-A515-E7442558FAD4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291383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97B4B-8E94-4BD7-A0DD-3A9BE215EA0F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922003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BD52DE-7623-48B2-85C3-3EC1E8B1CE5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917959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4D109-BE4C-45B6-9DA3-483B7E0756A4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002239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92239D-3729-4BEA-BEE9-67434B33F99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570044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1104D-F942-4F9E-806E-F44EF5FBBC80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305765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E0DA5-F416-4292-B479-22357582C56C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033780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7FC59-16E4-4DDE-AAB1-F0497DE911BD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18501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cambiar el estilo de título	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 i="0">
                <a:effectLst/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i="0">
                <a:effectLst/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i="0">
                <a:effectLst/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B96360-1045-4ED4-872C-D71510E4E02B}" type="slidenum">
              <a:rPr lang="es-E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  <p:pic>
        <p:nvPicPr>
          <p:cNvPr id="34823" name="Picture 7" descr="logo SIESA SA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9582152" y="228601"/>
            <a:ext cx="2305049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33683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spd="med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Circuito%20NOMINA%20CRISTACRYL%20SAS.pptx" TargetMode="External"/><Relationship Id="rId7" Type="http://schemas.openxmlformats.org/officeDocument/2006/relationships/image" Target="../media/image5.jpeg"/><Relationship Id="rId2" Type="http://schemas.openxmlformats.org/officeDocument/2006/relationships/hyperlink" Target="CONCEPTOS.docx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Prestaciones%20sociales.docx" TargetMode="External"/><Relationship Id="rId5" Type="http://schemas.openxmlformats.org/officeDocument/2006/relationships/hyperlink" Target="AGRUPACIONES%20DE%20CONCEPTOS.docx" TargetMode="External"/><Relationship Id="rId4" Type="http://schemas.openxmlformats.org/officeDocument/2006/relationships/hyperlink" Target="Formato%20para%20prototipos%20nominaweb.xls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EC-007-Circuito%20Maestro%20CRISTACRYL%20NOMINA.pptx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2565904" y="891789"/>
            <a:ext cx="184731" cy="27699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ES" sz="1200" b="1" i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16386" name="Rectangle 13"/>
          <p:cNvSpPr>
            <a:spLocks noChangeArrowheads="1"/>
          </p:cNvSpPr>
          <p:nvPr/>
        </p:nvSpPr>
        <p:spPr bwMode="auto">
          <a:xfrm>
            <a:off x="6003635" y="-138499"/>
            <a:ext cx="184731" cy="27699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b="1" i="1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6387" name="Rectangle 13"/>
          <p:cNvSpPr>
            <a:spLocks noChangeArrowheads="1"/>
          </p:cNvSpPr>
          <p:nvPr/>
        </p:nvSpPr>
        <p:spPr bwMode="auto">
          <a:xfrm>
            <a:off x="6003635" y="-138499"/>
            <a:ext cx="184731" cy="27699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b="1" i="1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0"/>
          </p:nvPr>
        </p:nvSpPr>
        <p:spPr>
          <a:xfrm>
            <a:off x="1981200" y="6237313"/>
            <a:ext cx="2133600" cy="365125"/>
          </a:xfrm>
        </p:spPr>
        <p:txBody>
          <a:bodyPr/>
          <a:lstStyle/>
          <a:p>
            <a:pPr>
              <a:defRPr/>
            </a:pPr>
            <a:fld id="{ACC0859F-211E-4BD8-90A9-B4CAE3AF5FF0}" type="datetime4">
              <a:rPr lang="es-ES_tradnl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27 de marzo de 2017</a:t>
            </a:fld>
            <a:endParaRPr lang="es-ES_tradnl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2" name="Subtítulo 2"/>
          <p:cNvSpPr>
            <a:spLocks noGrp="1"/>
          </p:cNvSpPr>
          <p:nvPr>
            <p:ph type="subTitle" idx="1"/>
          </p:nvPr>
        </p:nvSpPr>
        <p:spPr>
          <a:xfrm>
            <a:off x="2038023" y="1168788"/>
            <a:ext cx="7931224" cy="900483"/>
          </a:xfrm>
        </p:spPr>
        <p:txBody>
          <a:bodyPr/>
          <a:lstStyle/>
          <a:p>
            <a:r>
              <a:rPr lang="es-CO" sz="2800" b="1" u="sng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Circuito Maestro </a:t>
            </a:r>
          </a:p>
        </p:txBody>
      </p:sp>
      <p:pic>
        <p:nvPicPr>
          <p:cNvPr id="8" name="Picture 2" descr="Resultado de imagen para IMAGENES DE OFICINAS EN SITIOS DIFERENT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4169" y="2223122"/>
            <a:ext cx="5316757" cy="3463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836517"/>
            <a:ext cx="4951828" cy="1470025"/>
          </a:xfrm>
        </p:spPr>
        <p:txBody>
          <a:bodyPr/>
          <a:lstStyle/>
          <a:p>
            <a:r>
              <a:rPr lang="es-CO" sz="1800" b="1" dirty="0"/>
              <a:t>Steve Murillo Campo</a:t>
            </a:r>
            <a:br>
              <a:rPr lang="es-CO" sz="1800" b="1" dirty="0"/>
            </a:br>
            <a:r>
              <a:rPr lang="es-CO" sz="1800" b="1" dirty="0"/>
              <a:t>Consultor Nómina</a:t>
            </a:r>
          </a:p>
        </p:txBody>
      </p:sp>
      <p:sp>
        <p:nvSpPr>
          <p:cNvPr id="13" name="Título 1"/>
          <p:cNvSpPr txBox="1">
            <a:spLocks/>
          </p:cNvSpPr>
          <p:nvPr/>
        </p:nvSpPr>
        <p:spPr bwMode="auto">
          <a:xfrm>
            <a:off x="914400" y="343826"/>
            <a:ext cx="10363200" cy="88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s-CO" b="1" kern="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OLIMPO / ERP SIESA ENTERPRISE</a:t>
            </a: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236" y="5862707"/>
            <a:ext cx="1960797" cy="749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682006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hlinkClick r:id="rId2" action="ppaction://hlinkfile"/>
          </p:cNvPr>
          <p:cNvSpPr/>
          <p:nvPr/>
        </p:nvSpPr>
        <p:spPr>
          <a:xfrm>
            <a:off x="8040216" y="3260042"/>
            <a:ext cx="1999510" cy="701842"/>
          </a:xfrm>
          <a:prstGeom prst="rect">
            <a:avLst/>
          </a:prstGeom>
          <a:solidFill>
            <a:srgbClr val="CCECFF"/>
          </a:solidFill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400" dirty="0">
                <a:solidFill>
                  <a:schemeClr val="tx1"/>
                </a:solidFill>
                <a:latin typeface="Calibri Light" panose="020F0302020204030204" pitchFamily="34" charset="0"/>
                <a:hlinkClick r:id="rId3" action="ppaction://hlinkpres?slideindex=1&amp;slidetitle="/>
              </a:rPr>
              <a:t>Conceptos</a:t>
            </a:r>
            <a:endParaRPr lang="es-ES" sz="1400" dirty="0">
              <a:solidFill>
                <a:schemeClr val="tx1"/>
              </a:solidFill>
              <a:latin typeface="Calibri Light" panose="020F030202020403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883430" y="3327727"/>
            <a:ext cx="1999510" cy="701842"/>
          </a:xfrm>
          <a:prstGeom prst="rect">
            <a:avLst/>
          </a:prstGeom>
          <a:solidFill>
            <a:srgbClr val="CCECFF"/>
          </a:solidFill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400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hlinkClick r:id="rId4" action="ppaction://hlinkfile"/>
              </a:rPr>
              <a:t>Entidades</a:t>
            </a:r>
            <a:endParaRPr lang="es-ES" sz="1400" dirty="0">
              <a:solidFill>
                <a:schemeClr val="bg2">
                  <a:lumMod val="50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894577" y="5035277"/>
            <a:ext cx="1999510" cy="701842"/>
          </a:xfrm>
          <a:prstGeom prst="rect">
            <a:avLst/>
          </a:prstGeom>
          <a:solidFill>
            <a:srgbClr val="FFFF66"/>
          </a:solidFill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400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</a:rPr>
              <a:t>Tipos de </a:t>
            </a:r>
            <a:r>
              <a:rPr lang="es-CO" sz="1400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hlinkClick r:id="rId4" action="ppaction://hlinkfile"/>
              </a:rPr>
              <a:t>nomina</a:t>
            </a:r>
            <a:endParaRPr lang="es-CO" sz="1400" dirty="0">
              <a:solidFill>
                <a:schemeClr val="bg2">
                  <a:lumMod val="50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endParaRPr lang="es-ES" sz="1400" dirty="0">
              <a:solidFill>
                <a:schemeClr val="bg2">
                  <a:lumMod val="50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226670" y="3324831"/>
            <a:ext cx="1999510" cy="70184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400" dirty="0">
                <a:solidFill>
                  <a:schemeClr val="tx1"/>
                </a:solidFill>
                <a:latin typeface="Calibri Light" panose="020F0302020204030204" pitchFamily="34" charset="0"/>
              </a:rPr>
              <a:t>Empleados 46 Empleados </a:t>
            </a:r>
            <a:endParaRPr lang="es-ES" sz="1400" dirty="0">
              <a:solidFill>
                <a:schemeClr val="tx1"/>
              </a:solidFill>
              <a:latin typeface="Calibri Light" panose="020F030202020403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2226670" y="2207279"/>
            <a:ext cx="1999510" cy="70184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Calibri Light" panose="020F0302020204030204" pitchFamily="34" charset="0"/>
              </a:rPr>
              <a:t>Contratos 46 Contratos Termino indefinidos  </a:t>
            </a:r>
          </a:p>
          <a:p>
            <a:pPr algn="ctr"/>
            <a:endParaRPr lang="es-ES" sz="1400" dirty="0">
              <a:solidFill>
                <a:schemeClr val="tx1"/>
              </a:solidFill>
              <a:latin typeface="Calibri Light" panose="020F0302020204030204" pitchFamily="34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8040216" y="4116713"/>
            <a:ext cx="1999510" cy="701842"/>
          </a:xfrm>
          <a:prstGeom prst="rect">
            <a:avLst/>
          </a:prstGeom>
          <a:solidFill>
            <a:srgbClr val="FF6600"/>
          </a:solidFill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400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</a:rPr>
              <a:t>Grupos </a:t>
            </a:r>
            <a:r>
              <a:rPr lang="es-CO" sz="1400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hlinkClick r:id="rId3" action="ppaction://hlinkpres?slideindex=1&amp;slidetitle="/>
              </a:rPr>
              <a:t>Empleados/</a:t>
            </a:r>
            <a:r>
              <a:rPr lang="es-CO" sz="1400" dirty="0" err="1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hlinkClick r:id="rId3" action="ppaction://hlinkpres?slideindex=1&amp;slidetitle="/>
              </a:rPr>
              <a:t>Param.presta</a:t>
            </a:r>
            <a:endParaRPr lang="es-ES" sz="1400" dirty="0">
              <a:solidFill>
                <a:schemeClr val="bg2">
                  <a:lumMod val="50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4883430" y="4181502"/>
            <a:ext cx="1999510" cy="701842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400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hlinkClick r:id="rId4" action="ppaction://hlinkfile"/>
              </a:rPr>
              <a:t>Cargos</a:t>
            </a:r>
            <a:endParaRPr lang="es-ES" sz="1400" dirty="0">
              <a:solidFill>
                <a:schemeClr val="bg2">
                  <a:lumMod val="50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2351584" y="6165305"/>
            <a:ext cx="19151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400" dirty="0">
                <a:solidFill>
                  <a:schemeClr val="bg1">
                    <a:lumMod val="75000"/>
                  </a:schemeClr>
                </a:solidFill>
                <a:latin typeface="Calibri Light" panose="020F0302020204030204" pitchFamily="34" charset="0"/>
              </a:rPr>
              <a:t>Janeth </a:t>
            </a:r>
            <a:r>
              <a:rPr lang="es-CO" sz="1400" dirty="0" err="1">
                <a:solidFill>
                  <a:schemeClr val="bg1">
                    <a:lumMod val="75000"/>
                  </a:schemeClr>
                </a:solidFill>
                <a:latin typeface="Calibri Light" panose="020F0302020204030204" pitchFamily="34" charset="0"/>
              </a:rPr>
              <a:t>GonzálezAguirre</a:t>
            </a:r>
            <a:endParaRPr lang="es-ES" sz="1400" dirty="0">
              <a:solidFill>
                <a:schemeClr val="bg1">
                  <a:lumMod val="75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13" name="Pentágono 12"/>
          <p:cNvSpPr/>
          <p:nvPr/>
        </p:nvSpPr>
        <p:spPr>
          <a:xfrm>
            <a:off x="2124402" y="448066"/>
            <a:ext cx="2603446" cy="460654"/>
          </a:xfrm>
          <a:prstGeom prst="homePlate">
            <a:avLst/>
          </a:prstGeom>
          <a:solidFill>
            <a:schemeClr val="accent5"/>
          </a:solidFill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</a:rPr>
              <a:t>NOMINA</a:t>
            </a:r>
            <a:endParaRPr lang="es-ES" dirty="0">
              <a:solidFill>
                <a:schemeClr val="bg2">
                  <a:lumMod val="50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18" name="Rectángulo 17">
            <a:hlinkClick r:id="rId5" action="ppaction://hlinkfile"/>
          </p:cNvPr>
          <p:cNvSpPr/>
          <p:nvPr/>
        </p:nvSpPr>
        <p:spPr>
          <a:xfrm>
            <a:off x="8544272" y="2207279"/>
            <a:ext cx="1999510" cy="70184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400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</a:rPr>
              <a:t>Grupo </a:t>
            </a:r>
            <a:r>
              <a:rPr lang="es-CO" sz="1400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hlinkClick r:id="rId3" action="ppaction://hlinkpres?slideindex=1&amp;slidetitle="/>
              </a:rPr>
              <a:t>Conceptos</a:t>
            </a:r>
            <a:endParaRPr lang="es-ES" sz="1400" dirty="0">
              <a:solidFill>
                <a:schemeClr val="bg2">
                  <a:lumMod val="50000"/>
                </a:schemeClr>
              </a:solidFill>
              <a:latin typeface="Calibri Light" panose="020F0302020204030204" pitchFamily="34" charset="0"/>
            </a:endParaRPr>
          </a:p>
        </p:txBody>
      </p:sp>
      <p:cxnSp>
        <p:nvCxnSpPr>
          <p:cNvPr id="6" name="Conector angular 5"/>
          <p:cNvCxnSpPr>
            <a:stCxn id="5" idx="3"/>
            <a:endCxn id="18" idx="2"/>
          </p:cNvCxnSpPr>
          <p:nvPr/>
        </p:nvCxnSpPr>
        <p:spPr bwMode="auto">
          <a:xfrm flipH="1" flipV="1">
            <a:off x="9544028" y="2909121"/>
            <a:ext cx="495699" cy="701842"/>
          </a:xfrm>
          <a:prstGeom prst="bentConnector4">
            <a:avLst>
              <a:gd name="adj1" fmla="val -46117"/>
              <a:gd name="adj2" fmla="val 75000"/>
            </a:avLst>
          </a:prstGeom>
          <a:ln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ángulo 43"/>
          <p:cNvSpPr/>
          <p:nvPr/>
        </p:nvSpPr>
        <p:spPr>
          <a:xfrm>
            <a:off x="5231904" y="1325544"/>
            <a:ext cx="1999510" cy="70184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bg1"/>
                </a:solidFill>
                <a:latin typeface="Calibri Light" panose="020F0302020204030204" pitchFamily="34" charset="0"/>
              </a:rPr>
              <a:t>CRISTACRYL SAS</a:t>
            </a:r>
          </a:p>
        </p:txBody>
      </p:sp>
      <p:sp>
        <p:nvSpPr>
          <p:cNvPr id="49" name="Rectángulo 48"/>
          <p:cNvSpPr/>
          <p:nvPr/>
        </p:nvSpPr>
        <p:spPr>
          <a:xfrm>
            <a:off x="8040216" y="4970488"/>
            <a:ext cx="1999510" cy="701842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400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</a:rPr>
              <a:t>Parámetros de </a:t>
            </a:r>
            <a:r>
              <a:rPr lang="es-CO" sz="1400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hlinkClick r:id="rId6" action="ppaction://hlinkfile"/>
              </a:rPr>
              <a:t>Liquidación</a:t>
            </a:r>
            <a:endParaRPr lang="es-ES" sz="1400" dirty="0">
              <a:solidFill>
                <a:schemeClr val="bg2">
                  <a:lumMod val="50000"/>
                </a:schemeClr>
              </a:solidFill>
              <a:latin typeface="Calibri Light" panose="020F0302020204030204" pitchFamily="34" charset="0"/>
            </a:endParaRPr>
          </a:p>
        </p:txBody>
      </p:sp>
      <p:cxnSp>
        <p:nvCxnSpPr>
          <p:cNvPr id="51" name="Conector recto de flecha 50"/>
          <p:cNvCxnSpPr>
            <a:stCxn id="12" idx="2"/>
            <a:endCxn id="10" idx="0"/>
          </p:cNvCxnSpPr>
          <p:nvPr/>
        </p:nvCxnSpPr>
        <p:spPr bwMode="auto">
          <a:xfrm>
            <a:off x="3226425" y="2909121"/>
            <a:ext cx="0" cy="41571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angular 52"/>
          <p:cNvCxnSpPr>
            <a:stCxn id="12" idx="3"/>
            <a:endCxn id="7" idx="1"/>
          </p:cNvCxnSpPr>
          <p:nvPr/>
        </p:nvCxnSpPr>
        <p:spPr bwMode="auto">
          <a:xfrm>
            <a:off x="4226180" y="2558200"/>
            <a:ext cx="657250" cy="1120448"/>
          </a:xfrm>
          <a:prstGeom prst="bentConnector3">
            <a:avLst>
              <a:gd name="adj1" fmla="val 50000"/>
            </a:avLst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angular 54"/>
          <p:cNvCxnSpPr>
            <a:stCxn id="12" idx="3"/>
            <a:endCxn id="16" idx="1"/>
          </p:cNvCxnSpPr>
          <p:nvPr/>
        </p:nvCxnSpPr>
        <p:spPr bwMode="auto">
          <a:xfrm>
            <a:off x="4226180" y="2558201"/>
            <a:ext cx="657250" cy="1974223"/>
          </a:xfrm>
          <a:prstGeom prst="bentConnector3">
            <a:avLst>
              <a:gd name="adj1" fmla="val 50000"/>
            </a:avLst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ector angular 57"/>
          <p:cNvCxnSpPr>
            <a:stCxn id="12" idx="3"/>
            <a:endCxn id="9" idx="1"/>
          </p:cNvCxnSpPr>
          <p:nvPr/>
        </p:nvCxnSpPr>
        <p:spPr bwMode="auto">
          <a:xfrm>
            <a:off x="4226181" y="2558200"/>
            <a:ext cx="668397" cy="2827998"/>
          </a:xfrm>
          <a:prstGeom prst="bentConnector3">
            <a:avLst>
              <a:gd name="adj1" fmla="val 50000"/>
            </a:avLst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ector angular 82"/>
          <p:cNvCxnSpPr>
            <a:stCxn id="44" idx="1"/>
            <a:endCxn id="12" idx="0"/>
          </p:cNvCxnSpPr>
          <p:nvPr/>
        </p:nvCxnSpPr>
        <p:spPr bwMode="auto">
          <a:xfrm rot="10800000" flipV="1">
            <a:off x="3226427" y="1676465"/>
            <a:ext cx="2005479" cy="530814"/>
          </a:xfrm>
          <a:prstGeom prst="bentConnector2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angular 16"/>
          <p:cNvCxnSpPr>
            <a:stCxn id="44" idx="3"/>
            <a:endCxn id="5" idx="1"/>
          </p:cNvCxnSpPr>
          <p:nvPr/>
        </p:nvCxnSpPr>
        <p:spPr bwMode="auto">
          <a:xfrm>
            <a:off x="7231414" y="1676465"/>
            <a:ext cx="808802" cy="1934498"/>
          </a:xfrm>
          <a:prstGeom prst="bentConnector3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angular 30"/>
          <p:cNvCxnSpPr>
            <a:stCxn id="44" idx="3"/>
            <a:endCxn id="15" idx="1"/>
          </p:cNvCxnSpPr>
          <p:nvPr/>
        </p:nvCxnSpPr>
        <p:spPr bwMode="auto">
          <a:xfrm>
            <a:off x="7231414" y="1676466"/>
            <a:ext cx="808802" cy="2791169"/>
          </a:xfrm>
          <a:prstGeom prst="bentConnector3">
            <a:avLst>
              <a:gd name="adj1" fmla="val 50000"/>
            </a:avLst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angular 33"/>
          <p:cNvCxnSpPr>
            <a:stCxn id="44" idx="3"/>
            <a:endCxn id="49" idx="1"/>
          </p:cNvCxnSpPr>
          <p:nvPr/>
        </p:nvCxnSpPr>
        <p:spPr bwMode="auto">
          <a:xfrm>
            <a:off x="7231414" y="1676465"/>
            <a:ext cx="808802" cy="3644944"/>
          </a:xfrm>
          <a:prstGeom prst="bentConnector3">
            <a:avLst>
              <a:gd name="adj1" fmla="val 50000"/>
            </a:avLst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n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214" y="6017965"/>
            <a:ext cx="2431980" cy="46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23729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602314" y="798740"/>
            <a:ext cx="6757888" cy="588957"/>
          </a:xfrm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anchor="t"/>
          <a:lstStyle/>
          <a:p>
            <a:r>
              <a:rPr lang="es-CO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CONCEPTOS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768" y="6369436"/>
            <a:ext cx="1278644" cy="488564"/>
          </a:xfrm>
          <a:prstGeom prst="rect">
            <a:avLst/>
          </a:prstGeom>
        </p:spPr>
      </p:pic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917840"/>
              </p:ext>
            </p:extLst>
          </p:nvPr>
        </p:nvGraphicFramePr>
        <p:xfrm>
          <a:off x="1300767" y="450775"/>
          <a:ext cx="3670478" cy="5918660"/>
        </p:xfrm>
        <a:graphic>
          <a:graphicData uri="http://schemas.openxmlformats.org/drawingml/2006/table">
            <a:tbl>
              <a:tblPr firstRow="1" firstCol="1" bandRow="1"/>
              <a:tblGrid>
                <a:gridCol w="60376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6671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4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CODIGO</a:t>
                      </a:r>
                      <a:endParaRPr lang="es-CO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CONCEPTOS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4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001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SUELDO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4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002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INTEGRAL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44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004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CUOTA DE SOSTENIMIENTO Y APOYO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44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005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DOMINGO DE LEY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358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006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FESTIVO DE LEY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44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007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SUELDO X COMISIONES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44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008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AUXILIO DE TRANSPORTE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44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009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RECARGO NOCTURNO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44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010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RECARGO NOCTURNO DOMINICAL-FESTIVO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44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011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HORAS EXTRAS DIURNAS ORDINARIAS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235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012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HORAS EXTRAS NOCTURNAS ORDINARIAS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44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013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HORAS EXTRAS DIURNAS FESTIVAS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44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014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HORAS EXTRAS NOCTURNAS FESTIVAS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44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015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DOMINICAL TRABAJADO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44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016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DESCANSO REMUNERADO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44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017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COMISIONES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44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018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BONIFICACIONES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144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019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INDEMNIZACION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144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020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LICENCIA REMUNERADA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144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021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LICENCIA NO  REMUNERADA</a:t>
                      </a:r>
                      <a:endParaRPr lang="es-CO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144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022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PERMISO NO REMUNERADO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  <a:tr h="144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023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AUSENCIA INJUSTIFICADA</a:t>
                      </a:r>
                      <a:endParaRPr lang="es-CO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2"/>
                  </a:ext>
                </a:extLst>
              </a:tr>
              <a:tr h="144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024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PERDIDA DE DOMINICAL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3"/>
                  </a:ext>
                </a:extLst>
              </a:tr>
              <a:tr h="144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025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SUSPENSION</a:t>
                      </a:r>
                      <a:endParaRPr lang="es-CO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4"/>
                  </a:ext>
                </a:extLst>
              </a:tr>
              <a:tr h="144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026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BONIFICACION UNICA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5"/>
                  </a:ext>
                </a:extLst>
              </a:tr>
              <a:tr h="144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029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SUELDO RETROACTIVO</a:t>
                      </a:r>
                      <a:endParaRPr lang="es-CO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6"/>
                  </a:ext>
                </a:extLst>
              </a:tr>
              <a:tr h="144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030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CESANTIAS</a:t>
                      </a:r>
                      <a:endParaRPr lang="es-CO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7"/>
                  </a:ext>
                </a:extLst>
              </a:tr>
              <a:tr h="144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031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INTERES A LA CESANTIAS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8"/>
                  </a:ext>
                </a:extLst>
              </a:tr>
              <a:tr h="144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032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PRIMA DE SERVICIOS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9"/>
                  </a:ext>
                </a:extLst>
              </a:tr>
              <a:tr h="144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033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VACACIONES COMPENSADAS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30"/>
                  </a:ext>
                </a:extLst>
              </a:tr>
              <a:tr h="144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034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VACACIONES DIAS NO HABILES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31"/>
                  </a:ext>
                </a:extLst>
              </a:tr>
              <a:tr h="144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035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VACACIONES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32"/>
                  </a:ext>
                </a:extLst>
              </a:tr>
              <a:tr h="144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036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VACACIONES ADICIONALES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33"/>
                  </a:ext>
                </a:extLst>
              </a:tr>
              <a:tr h="144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037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CONSIGNACION CESANTIAS LEY 50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34"/>
                  </a:ext>
                </a:extLst>
              </a:tr>
              <a:tr h="144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050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INCAPACIDAD PAGADA POR LA EMPRESA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35"/>
                  </a:ext>
                </a:extLst>
              </a:tr>
              <a:tr h="144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051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INCAPACIDAD ENFERMEDAD GENERAL - EPS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36"/>
                  </a:ext>
                </a:extLst>
              </a:tr>
              <a:tr h="144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052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LICENCIA DE MATERNIDAD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37"/>
                  </a:ext>
                </a:extLst>
              </a:tr>
              <a:tr h="144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053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INCAPACIDAD POR ACCIDENTE DE TRABAJO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38"/>
                  </a:ext>
                </a:extLst>
              </a:tr>
              <a:tr h="1759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054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INCAPACIDAD POR ENFERMEDAD PROFESIONAL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39"/>
                  </a:ext>
                </a:extLst>
              </a:tr>
              <a:tr h="144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080</a:t>
                      </a:r>
                      <a:endParaRPr lang="es-CO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SALDO EN ROJO - </a:t>
                      </a:r>
                      <a:r>
                        <a:rPr lang="es-CO" sz="6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Dev</a:t>
                      </a:r>
                      <a:endParaRPr lang="es-CO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52" marR="254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40"/>
                  </a:ext>
                </a:extLst>
              </a:tr>
            </a:tbl>
          </a:graphicData>
        </a:graphic>
      </p:graphicFrame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9160" y="2060619"/>
            <a:ext cx="6202170" cy="3038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86220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 bwMode="auto">
          <a:xfrm>
            <a:off x="914400" y="343826"/>
            <a:ext cx="10363200" cy="88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s-CO" b="1" kern="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Grupo de Concepto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07" y="6108789"/>
            <a:ext cx="1960797" cy="749211"/>
          </a:xfrm>
          <a:prstGeom prst="rect">
            <a:avLst/>
          </a:prstGeom>
        </p:spPr>
      </p:pic>
      <p:sp>
        <p:nvSpPr>
          <p:cNvPr id="8" name="Llamada de nube 7"/>
          <p:cNvSpPr/>
          <p:nvPr/>
        </p:nvSpPr>
        <p:spPr bwMode="auto">
          <a:xfrm>
            <a:off x="7627764" y="1232919"/>
            <a:ext cx="1828799" cy="983873"/>
          </a:xfrm>
          <a:prstGeom prst="cloudCallout">
            <a:avLst>
              <a:gd name="adj1" fmla="val -23272"/>
              <a:gd name="adj2" fmla="val 11921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CO" sz="12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PLS PRIMA LEGAL DE SERVICIOS</a:t>
            </a:r>
            <a:endParaRPr kumimoji="0" lang="es-CO" sz="12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10" name="Llamada de nube 9"/>
          <p:cNvSpPr/>
          <p:nvPr/>
        </p:nvSpPr>
        <p:spPr bwMode="auto">
          <a:xfrm>
            <a:off x="5322768" y="1223889"/>
            <a:ext cx="1828799" cy="702766"/>
          </a:xfrm>
          <a:prstGeom prst="cloudCallout">
            <a:avLst>
              <a:gd name="adj1" fmla="val -24810"/>
              <a:gd name="adj2" fmla="val 19928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CO" sz="12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CES CESANTIAS</a:t>
            </a:r>
            <a:endParaRPr kumimoji="0" lang="es-CO" sz="12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11" name="Llamada de nube 10"/>
          <p:cNvSpPr/>
          <p:nvPr/>
        </p:nvSpPr>
        <p:spPr bwMode="auto">
          <a:xfrm>
            <a:off x="9686899" y="337887"/>
            <a:ext cx="1828799" cy="1264980"/>
          </a:xfrm>
          <a:prstGeom prst="cloudCallout">
            <a:avLst>
              <a:gd name="adj1" fmla="val 99036"/>
              <a:gd name="adj2" fmla="val 52492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CO" sz="12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APF APORTES PARAFISCALES</a:t>
            </a:r>
            <a:endParaRPr kumimoji="0" lang="es-CO" sz="12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12" name="Llamada de nube 11"/>
          <p:cNvSpPr/>
          <p:nvPr/>
        </p:nvSpPr>
        <p:spPr bwMode="auto">
          <a:xfrm>
            <a:off x="813903" y="1022089"/>
            <a:ext cx="2474326" cy="702766"/>
          </a:xfrm>
          <a:prstGeom prst="cloudCallout">
            <a:avLst>
              <a:gd name="adj1" fmla="val 26191"/>
              <a:gd name="adj2" fmla="val 192614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CO" sz="12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SYP SALUD PENSION ARL</a:t>
            </a:r>
            <a:endParaRPr kumimoji="0" lang="es-CO" sz="12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0247568"/>
              </p:ext>
            </p:extLst>
          </p:nvPr>
        </p:nvGraphicFramePr>
        <p:xfrm>
          <a:off x="1007086" y="1915712"/>
          <a:ext cx="4576293" cy="4416552"/>
        </p:xfrm>
        <a:graphic>
          <a:graphicData uri="http://schemas.openxmlformats.org/drawingml/2006/table">
            <a:tbl>
              <a:tblPr firstRow="1" firstCol="1" bandRow="1"/>
              <a:tblGrid>
                <a:gridCol w="135586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2043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36599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AGRUPACION CALCULO SALUD Y PENSIONES</a:t>
                      </a:r>
                      <a:endParaRPr lang="es-CO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65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365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AGRUPACION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ABREVIATURA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365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SYP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SALUD, PENSION Y ARL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365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CONCEPTOS</a:t>
                      </a:r>
                    </a:p>
                  </a:txBody>
                  <a:tcPr marL="57501" marR="57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DESCRIPCION</a:t>
                      </a:r>
                    </a:p>
                  </a:txBody>
                  <a:tcPr marL="57501" marR="57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365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001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SUELDO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365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002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INTEGRAL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365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003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JORNAL</a:t>
                      </a:r>
                      <a:endParaRPr lang="es-CO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365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005</a:t>
                      </a:r>
                      <a:endParaRPr lang="es-CO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DOMINGO DE LEY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365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006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FESTIVO DE LEY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365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007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SUELDO X COMISIONES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365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009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RECARGO NOCTURNO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365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010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RECARGO NOCTURNO DOMINICAL-FESTIVO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365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011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HORAS EXTRAS DIURNAS ORDINARIAS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365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012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HORAS EXTRAS NOCTURNAS ORDINARIAS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365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013</a:t>
                      </a:r>
                      <a:endParaRPr lang="es-CO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HORAS EXTRAS DIURNAS FESTIVAS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365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014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HORAS EXTRAS NOCTURNAS FESTIVAS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365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015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DOMINICAL TRABAJADO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365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016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DESCANSO REMUNERADO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1365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017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COMISIONES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1365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018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BONIFICACIONES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1365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019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INDEMNIZACION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1365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020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LICENCIA REMUNERADA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  <a:tr h="1365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029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SUELDO RETROACTIVO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2"/>
                  </a:ext>
                </a:extLst>
              </a:tr>
              <a:tr h="1365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050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INCAPACIDAD PAGADA POR LA EMPRESA</a:t>
                      </a:r>
                      <a:endParaRPr lang="es-CO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3"/>
                  </a:ext>
                </a:extLst>
              </a:tr>
              <a:tr h="1365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051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INCAPACIDAD ENFERMEDAD GENERAL - EPS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4"/>
                  </a:ext>
                </a:extLst>
              </a:tr>
              <a:tr h="1365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052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LICENCIA DE MATERNIDAD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5"/>
                  </a:ext>
                </a:extLst>
              </a:tr>
              <a:tr h="1365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053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INCAPACIDAD POR ACCIDENTE DE TRABAJO</a:t>
                      </a:r>
                      <a:endParaRPr lang="es-C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6"/>
                  </a:ext>
                </a:extLst>
              </a:tr>
              <a:tr h="1365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054</a:t>
                      </a:r>
                      <a:endParaRPr lang="es-CO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INCAPACIDAD POR ENFERMEDAD ROFESIONAL</a:t>
                      </a:r>
                      <a:endParaRPr lang="es-CO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1" marR="575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7"/>
                  </a:ext>
                </a:extLst>
              </a:tr>
            </a:tbl>
          </a:graphicData>
        </a:graphic>
      </p:graphicFrame>
      <p:sp>
        <p:nvSpPr>
          <p:cNvPr id="14" name="Flecha derecha 13"/>
          <p:cNvSpPr/>
          <p:nvPr/>
        </p:nvSpPr>
        <p:spPr bwMode="auto">
          <a:xfrm>
            <a:off x="11277600" y="1738648"/>
            <a:ext cx="978408" cy="484632"/>
          </a:xfrm>
          <a:prstGeom prst="rightArrow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2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15" name="Flecha derecha 14"/>
          <p:cNvSpPr/>
          <p:nvPr/>
        </p:nvSpPr>
        <p:spPr bwMode="auto">
          <a:xfrm>
            <a:off x="10938842" y="1773936"/>
            <a:ext cx="978408" cy="484632"/>
          </a:xfrm>
          <a:prstGeom prst="rightArrow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2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13" name="Llamada de nube 12"/>
          <p:cNvSpPr/>
          <p:nvPr/>
        </p:nvSpPr>
        <p:spPr bwMode="auto">
          <a:xfrm>
            <a:off x="6237167" y="2258568"/>
            <a:ext cx="1828799" cy="1546086"/>
          </a:xfrm>
          <a:prstGeom prst="cloudCallout">
            <a:avLst>
              <a:gd name="adj1" fmla="val 99036"/>
              <a:gd name="adj2" fmla="val 52492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CO" sz="12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VAD VACACIONES DISFRUTADAS</a:t>
            </a: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1566" y="3697740"/>
            <a:ext cx="4396489" cy="2411049"/>
          </a:xfrm>
          <a:prstGeom prst="rect">
            <a:avLst/>
          </a:prstGeom>
        </p:spPr>
      </p:pic>
      <p:sp>
        <p:nvSpPr>
          <p:cNvPr id="17" name="Llamada de nube 16"/>
          <p:cNvSpPr/>
          <p:nvPr/>
        </p:nvSpPr>
        <p:spPr bwMode="auto">
          <a:xfrm>
            <a:off x="9685684" y="1575272"/>
            <a:ext cx="1828799" cy="2108299"/>
          </a:xfrm>
          <a:prstGeom prst="cloudCallout">
            <a:avLst>
              <a:gd name="adj1" fmla="val -24810"/>
              <a:gd name="adj2" fmla="val 19928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CO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RET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RETENCION</a:t>
            </a:r>
            <a:r>
              <a:rPr kumimoji="0" lang="es-CO" sz="12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EN LA FUENTE POR SALARIOS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2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5176746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829" y="5815768"/>
            <a:ext cx="1960797" cy="749211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 bwMode="auto">
          <a:xfrm>
            <a:off x="914400" y="343826"/>
            <a:ext cx="10363200" cy="88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s-CO" b="1" kern="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GRUPOS DE EMPLEADOS</a:t>
            </a: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2077871"/>
              </p:ext>
            </p:extLst>
          </p:nvPr>
        </p:nvGraphicFramePr>
        <p:xfrm>
          <a:off x="914400" y="1687131"/>
          <a:ext cx="5782614" cy="2702970"/>
        </p:xfrm>
        <a:graphic>
          <a:graphicData uri="http://schemas.openxmlformats.org/drawingml/2006/table">
            <a:tbl>
              <a:tblPr firstRow="1" firstCol="1" bandRow="1"/>
              <a:tblGrid>
                <a:gridCol w="280316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794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15115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GRUPO DE EMPLEADOS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4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64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CODIGO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DESCRIPCION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71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001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Empleado Administrativos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664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002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Empleado Comerciales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471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003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Empleado Operativos Directos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471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004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Empleado Operativos Indirectos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471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005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Empleado Salario Integral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664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006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Empleado Aprendiz Sena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3" name="Imagen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5082" y="2723250"/>
            <a:ext cx="3092518" cy="3092518"/>
          </a:xfrm>
          <a:prstGeom prst="rect">
            <a:avLst/>
          </a:prstGeom>
        </p:spPr>
      </p:pic>
      <p:sp>
        <p:nvSpPr>
          <p:cNvPr id="3" name="Flecha a la derecha con muesca 2"/>
          <p:cNvSpPr/>
          <p:nvPr/>
        </p:nvSpPr>
        <p:spPr bwMode="auto">
          <a:xfrm>
            <a:off x="6310175" y="3716908"/>
            <a:ext cx="978408" cy="484632"/>
          </a:xfrm>
          <a:prstGeom prst="notchedRightArrow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2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118951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829" y="5815768"/>
            <a:ext cx="1960797" cy="749211"/>
          </a:xfrm>
          <a:prstGeom prst="rect">
            <a:avLst/>
          </a:prstGeom>
        </p:spPr>
      </p:pic>
      <p:sp>
        <p:nvSpPr>
          <p:cNvPr id="8" name="Título 1"/>
          <p:cNvSpPr txBox="1">
            <a:spLocks/>
          </p:cNvSpPr>
          <p:nvPr/>
        </p:nvSpPr>
        <p:spPr bwMode="auto">
          <a:xfrm>
            <a:off x="815924" y="329758"/>
            <a:ext cx="10363200" cy="1105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s-CO" b="1" kern="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PARAMETROS DE LIQUIDACION DE PRESTACIONES SOCIALES</a:t>
            </a: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3017956"/>
              </p:ext>
            </p:extLst>
          </p:nvPr>
        </p:nvGraphicFramePr>
        <p:xfrm>
          <a:off x="1506830" y="2949261"/>
          <a:ext cx="3322748" cy="14922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656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761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487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030</a:t>
                      </a:r>
                      <a:endParaRPr lang="es-CO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CESANTIAS</a:t>
                      </a:r>
                      <a:endParaRPr lang="es-CO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87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031</a:t>
                      </a:r>
                      <a:endParaRPr lang="es-CO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INTERES A LA CESANTIAS</a:t>
                      </a:r>
                      <a:endParaRPr lang="es-CO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487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032</a:t>
                      </a:r>
                      <a:endParaRPr lang="es-CO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PRIMA DE SERVICIOS</a:t>
                      </a:r>
                      <a:endParaRPr lang="es-CO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487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033</a:t>
                      </a:r>
                      <a:endParaRPr lang="es-CO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VACACIONES COMPENSADAS</a:t>
                      </a:r>
                      <a:endParaRPr lang="es-CO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487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034</a:t>
                      </a:r>
                      <a:endParaRPr lang="es-CO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VACACIONES DIAS NO HABILES</a:t>
                      </a:r>
                      <a:endParaRPr lang="es-CO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487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035</a:t>
                      </a:r>
                      <a:endParaRPr lang="es-CO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VACACIONES</a:t>
                      </a:r>
                      <a:endParaRPr lang="es-CO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8129381"/>
              </p:ext>
            </p:extLst>
          </p:nvPr>
        </p:nvGraphicFramePr>
        <p:xfrm>
          <a:off x="6516709" y="2163652"/>
          <a:ext cx="4971246" cy="2447713"/>
        </p:xfrm>
        <a:graphic>
          <a:graphicData uri="http://schemas.openxmlformats.org/drawingml/2006/table">
            <a:tbl>
              <a:tblPr firstRow="1" firstCol="1" bandRow="1"/>
              <a:tblGrid>
                <a:gridCol w="107959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89165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64512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Parámetros de prestaciones sociales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4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000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Base de liquidación 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DESCRIPCION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92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Sueldo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26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Sueldo + Variables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392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Promedio de sueldo + Variables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785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 el sueldo tiene más de 90 días debe tomar base 2, si el sueldo tiene menos de 90 días debe tomar base 3.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Flecha izquierda y derecha 5"/>
          <p:cNvSpPr/>
          <p:nvPr/>
        </p:nvSpPr>
        <p:spPr bwMode="auto">
          <a:xfrm>
            <a:off x="4956913" y="3482116"/>
            <a:ext cx="1378634" cy="492369"/>
          </a:xfrm>
          <a:prstGeom prst="left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2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712390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829" y="5815768"/>
            <a:ext cx="1960797" cy="749211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 bwMode="auto">
          <a:xfrm>
            <a:off x="908689" y="730003"/>
            <a:ext cx="10363200" cy="1105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s-CO" b="1" kern="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TIPOS DE NOMINA</a:t>
            </a:r>
          </a:p>
        </p:txBody>
      </p:sp>
      <p:sp>
        <p:nvSpPr>
          <p:cNvPr id="7" name="Flecha izquierda y derecha 6"/>
          <p:cNvSpPr/>
          <p:nvPr/>
        </p:nvSpPr>
        <p:spPr bwMode="auto">
          <a:xfrm>
            <a:off x="5400972" y="3140636"/>
            <a:ext cx="1378634" cy="492369"/>
          </a:xfrm>
          <a:prstGeom prst="left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2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2445230"/>
              </p:ext>
            </p:extLst>
          </p:nvPr>
        </p:nvGraphicFramePr>
        <p:xfrm>
          <a:off x="7500730" y="2902225"/>
          <a:ext cx="3432313" cy="775215"/>
        </p:xfrm>
        <a:graphic>
          <a:graphicData uri="http://schemas.openxmlformats.org/drawingml/2006/table">
            <a:tbl>
              <a:tblPr firstRow="1" firstCol="1" bandRow="1"/>
              <a:tblGrid>
                <a:gridCol w="166383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684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58405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TIPOS DE NOMINA 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4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84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CODIGO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DESCRIPCION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584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NOMINA QUINCENAL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4095750" y="35734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/>
          </a:p>
        </p:txBody>
      </p:sp>
      <p:sp>
        <p:nvSpPr>
          <p:cNvPr id="12" name="Flecha derecha 11">
            <a:hlinkClick r:id="rId3"/>
          </p:cNvPr>
          <p:cNvSpPr/>
          <p:nvPr/>
        </p:nvSpPr>
        <p:spPr>
          <a:xfrm>
            <a:off x="9525000" y="5189538"/>
            <a:ext cx="977900" cy="484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CO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607" y="2178966"/>
            <a:ext cx="4973040" cy="2767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806695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829" y="5815768"/>
            <a:ext cx="1960797" cy="749211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 bwMode="auto">
          <a:xfrm>
            <a:off x="815924" y="329758"/>
            <a:ext cx="10363200" cy="1105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s-CO" b="1" kern="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CARGOS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042" y="1550451"/>
            <a:ext cx="933450" cy="97155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736" y="4311050"/>
            <a:ext cx="933450" cy="97155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0799" y="4299169"/>
            <a:ext cx="933450" cy="97155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3454" y="2916420"/>
            <a:ext cx="933450" cy="97155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7524" y="2919047"/>
            <a:ext cx="933450" cy="97155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349" y="2916420"/>
            <a:ext cx="933450" cy="971550"/>
          </a:xfrm>
          <a:prstGeom prst="rect">
            <a:avLst/>
          </a:prstGeom>
        </p:spPr>
      </p:pic>
      <p:sp>
        <p:nvSpPr>
          <p:cNvPr id="16" name="Flecha izquierda y derecha 15"/>
          <p:cNvSpPr/>
          <p:nvPr/>
        </p:nvSpPr>
        <p:spPr bwMode="auto">
          <a:xfrm>
            <a:off x="5291004" y="3282063"/>
            <a:ext cx="1378634" cy="492369"/>
          </a:xfrm>
          <a:prstGeom prst="left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2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9549857"/>
              </p:ext>
            </p:extLst>
          </p:nvPr>
        </p:nvGraphicFramePr>
        <p:xfrm>
          <a:off x="7199290" y="1043185"/>
          <a:ext cx="3490175" cy="5245053"/>
        </p:xfrm>
        <a:graphic>
          <a:graphicData uri="http://schemas.openxmlformats.org/drawingml/2006/table">
            <a:tbl>
              <a:tblPr firstRow="1" firstCol="1" bandRow="1"/>
              <a:tblGrid>
                <a:gridCol w="75702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3314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58941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CARGOS </a:t>
                      </a:r>
                      <a:endParaRPr lang="es-CO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4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589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CODIGO</a:t>
                      </a:r>
                      <a:endParaRPr lang="es-CO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DESCRIPCION</a:t>
                      </a:r>
                      <a:endParaRPr lang="es-CO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58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001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GERENTE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58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002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 GERENTE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58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003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GERENTE DE VENTAS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58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004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JEFE DE CONTABILIDAD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58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005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ASISTENTE DE CONTABILIDAD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58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006 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AUXILIAR DE CONTABILIDAD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58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007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JEFE DE COMPRAS 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58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008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ASISTENTE DE COMPRAS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58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009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JEFE DE DESPACHOS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58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010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AUXILIAR DE DESPACHOS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58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011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ASISTENTE DE DESPACHOS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58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012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JEFE DE FACTURACION Y CARTERA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58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013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AUXILIAR DE FACTURACION Y CARTERA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58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014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ASISTENTE DE CALIDAD 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58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015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JEFE DE MANTENIMIENTO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58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016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SOLDADOR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158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017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ELECTRICISTA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158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018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AUXILIAR DE MANTENIMIENTO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158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019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AUXILIAR DE NEUTRALIZADOS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158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020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JEFE PLANTA DE ELABORADOS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  <a:tr h="158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021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OPERARIO(A) PLANTA DE ELABORADOS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2"/>
                  </a:ext>
                </a:extLst>
              </a:tr>
              <a:tr h="158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022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ASISTENTE PLANTA DE ELABORADOS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3"/>
                  </a:ext>
                </a:extLst>
              </a:tr>
              <a:tr h="158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023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JEFE PLANTA QUIMICA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4"/>
                  </a:ext>
                </a:extLst>
              </a:tr>
              <a:tr h="158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024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COORDINADOR DE PRODUCCION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5"/>
                  </a:ext>
                </a:extLst>
              </a:tr>
              <a:tr h="158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025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FORMULADOR 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6"/>
                  </a:ext>
                </a:extLst>
              </a:tr>
              <a:tr h="158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026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SUPERVISOR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7"/>
                  </a:ext>
                </a:extLst>
              </a:tr>
              <a:tr h="158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027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AUXILIAR  LABORATORIO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8"/>
                  </a:ext>
                </a:extLst>
              </a:tr>
              <a:tr h="158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028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OPERARARIO PLANTA QUIMICA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9"/>
                  </a:ext>
                </a:extLst>
              </a:tr>
              <a:tr h="158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029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JEFE DE RELACIONES INDUTRIALES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30"/>
                  </a:ext>
                </a:extLst>
              </a:tr>
              <a:tr h="158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030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ASISTENTE RELACIONES INDUSTRIALES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31"/>
                  </a:ext>
                </a:extLst>
              </a:tr>
              <a:tr h="158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031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AUXILIAR RELACIONES INDUSTRIALES</a:t>
                      </a:r>
                    </a:p>
                  </a:txBody>
                  <a:tcPr marL="48789" marR="487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965442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829" y="5815768"/>
            <a:ext cx="1960797" cy="749211"/>
          </a:xfrm>
          <a:prstGeom prst="rect">
            <a:avLst/>
          </a:prstGeom>
        </p:spPr>
      </p:pic>
      <p:sp>
        <p:nvSpPr>
          <p:cNvPr id="4" name="Título 1"/>
          <p:cNvSpPr txBox="1">
            <a:spLocks/>
          </p:cNvSpPr>
          <p:nvPr/>
        </p:nvSpPr>
        <p:spPr bwMode="auto">
          <a:xfrm>
            <a:off x="815924" y="316879"/>
            <a:ext cx="10363200" cy="1105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s-CO" b="1" kern="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ENTIDADES SEGURIDAD SOCIAL Y PARAFISCALES</a:t>
            </a:r>
          </a:p>
        </p:txBody>
      </p:sp>
      <p:sp>
        <p:nvSpPr>
          <p:cNvPr id="7" name="Flecha izquierda y derecha 6"/>
          <p:cNvSpPr/>
          <p:nvPr/>
        </p:nvSpPr>
        <p:spPr bwMode="auto">
          <a:xfrm>
            <a:off x="5797729" y="3558845"/>
            <a:ext cx="1106351" cy="492369"/>
          </a:xfrm>
          <a:prstGeom prst="left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2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8" name="Flecha izquierda y derecha 7"/>
          <p:cNvSpPr/>
          <p:nvPr/>
        </p:nvSpPr>
        <p:spPr bwMode="auto">
          <a:xfrm>
            <a:off x="2975479" y="2943664"/>
            <a:ext cx="980399" cy="492369"/>
          </a:xfrm>
          <a:prstGeom prst="left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2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4657417"/>
              </p:ext>
            </p:extLst>
          </p:nvPr>
        </p:nvGraphicFramePr>
        <p:xfrm>
          <a:off x="815923" y="1661369"/>
          <a:ext cx="4425778" cy="50236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5690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283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4054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77276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ENTIDADES 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561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CODIGO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NACIONAL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DESCRIPCION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NIT 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7727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230201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PROTECCION AFP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800229739</a:t>
                      </a:r>
                    </a:p>
                  </a:txBody>
                  <a:tcPr marL="67084" marR="67084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7727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230301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PORVENIR      AFP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800224808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839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230301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PORVENIR      AFP VOLUNTARIOS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830006270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7727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230501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HORIZONTE   AFP 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800231967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7727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230801</a:t>
                      </a:r>
                      <a:endParaRPr lang="es-CO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ING PENSIONES AFP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800224827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7727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230901</a:t>
                      </a:r>
                      <a:endParaRPr lang="es-CO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SKANDIA        AFP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800252055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9839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230904</a:t>
                      </a:r>
                      <a:endParaRPr lang="es-CO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SKANDIA        AFP  VOLUNTARIOS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</a:rPr>
                        <a:t>800148514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7727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231001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COLFONDOS AFP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800227940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7727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25-14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COLPENSIONES AFP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900336004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667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14-28</a:t>
                      </a: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SURAMERICANA</a:t>
                      </a:r>
                      <a:r>
                        <a:rPr lang="es-CO" sz="1100" baseline="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ARL RIESGO LABORALES </a:t>
                      </a:r>
                      <a:endParaRPr lang="es-CO" sz="1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800256161</a:t>
                      </a:r>
                    </a:p>
                  </a:txBody>
                  <a:tcPr marL="67084" marR="67084" marT="0" marB="0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7727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14-7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SEGUROS BOLIVAR ARL 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</a:rPr>
                        <a:t>860002503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7727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EPS005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SANITAS               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800251440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7727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EPS002</a:t>
                      </a:r>
                      <a:endParaRPr lang="es-CO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SALUD TOTAL      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800130907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7727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EPS001</a:t>
                      </a:r>
                      <a:endParaRPr lang="es-CO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ALIANSALUD        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830113831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7727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EPS003</a:t>
                      </a:r>
                      <a:endParaRPr lang="es-CO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CAFESALUD        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</a:rPr>
                        <a:t>800140949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7727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EPS008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COMPENSAR       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800251440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17727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EPS010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SURA                    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800088702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17727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EPS013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SALUDCOOP       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800250119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17727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EPS014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HUMANA VIVIR    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830006404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17727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EPS016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COOMEVA           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805000427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  <a:tr h="17727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EPS027</a:t>
                      </a:r>
                      <a:endParaRPr lang="es-CO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NUEVA                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</a:rPr>
                        <a:t>900156264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84" marR="67084" marT="0" marB="0"/>
                </a:tc>
                <a:extLst>
                  <a:ext uri="{0D108BD9-81ED-4DB2-BD59-A6C34878D82A}">
                    <a16:rowId xmlns="" xmlns:a16="http://schemas.microsoft.com/office/drawing/2014/main" val="10022"/>
                  </a:ext>
                </a:extLst>
              </a:tr>
            </a:tbl>
          </a:graphicData>
        </a:graphic>
      </p:graphicFrame>
      <p:pic>
        <p:nvPicPr>
          <p:cNvPr id="12" name="Imagen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905" y="1770378"/>
            <a:ext cx="3586820" cy="1230067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136" y="2972601"/>
            <a:ext cx="3586820" cy="1318399"/>
          </a:xfrm>
          <a:prstGeom prst="rect">
            <a:avLst/>
          </a:prstGeom>
        </p:spPr>
      </p:pic>
      <p:sp>
        <p:nvSpPr>
          <p:cNvPr id="14" name="Flecha abajo 13"/>
          <p:cNvSpPr/>
          <p:nvPr/>
        </p:nvSpPr>
        <p:spPr bwMode="auto">
          <a:xfrm>
            <a:off x="9066727" y="3414125"/>
            <a:ext cx="484632" cy="978408"/>
          </a:xfrm>
          <a:prstGeom prst="downArrow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2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15" name="Flecha abajo 14"/>
          <p:cNvSpPr/>
          <p:nvPr/>
        </p:nvSpPr>
        <p:spPr bwMode="auto">
          <a:xfrm>
            <a:off x="9453093" y="3865081"/>
            <a:ext cx="484632" cy="978408"/>
          </a:xfrm>
          <a:prstGeom prst="downArrow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2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690" y="4609615"/>
            <a:ext cx="3586820" cy="1415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50780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829" y="5815768"/>
            <a:ext cx="1960797" cy="7492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869" y="1164901"/>
            <a:ext cx="4298436" cy="4054765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2009105" y="618186"/>
            <a:ext cx="3258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kern="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CONTRATOS 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9847" y="999833"/>
            <a:ext cx="5338479" cy="4384903"/>
          </a:xfrm>
          <a:prstGeom prst="rect">
            <a:avLst/>
          </a:prstGeom>
        </p:spPr>
      </p:pic>
      <p:sp>
        <p:nvSpPr>
          <p:cNvPr id="7" name="Flecha izquierda y derecha 6"/>
          <p:cNvSpPr/>
          <p:nvPr/>
        </p:nvSpPr>
        <p:spPr bwMode="auto">
          <a:xfrm>
            <a:off x="4891759" y="3488125"/>
            <a:ext cx="1378634" cy="492369"/>
          </a:xfrm>
          <a:prstGeom prst="left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1200" b="1" i="1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706489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829" y="5815768"/>
            <a:ext cx="1960797" cy="749211"/>
          </a:xfrm>
          <a:prstGeom prst="rect">
            <a:avLst/>
          </a:prstGeom>
        </p:spPr>
      </p:pic>
      <p:pic>
        <p:nvPicPr>
          <p:cNvPr id="3" name="Picture 2" descr="Resultado de imagen para imagenes de grupos de trabaj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663" y="1653292"/>
            <a:ext cx="4019550" cy="3648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3486150" y="558284"/>
            <a:ext cx="41490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3200" b="1" kern="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¡ Muchas Gracias !</a:t>
            </a:r>
          </a:p>
        </p:txBody>
      </p:sp>
    </p:spTree>
    <p:extLst>
      <p:ext uri="{BB962C8B-B14F-4D97-AF65-F5344CB8AC3E}">
        <p14:creationId xmlns:p14="http://schemas.microsoft.com/office/powerpoint/2010/main" val="328960165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200" b="1" i="1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200" b="1" i="1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727</TotalTime>
  <Words>662</Words>
  <Application>Microsoft Office PowerPoint</Application>
  <PresentationFormat>Panorámica</PresentationFormat>
  <Paragraphs>346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Verdana</vt:lpstr>
      <vt:lpstr>Diseño predeterminado</vt:lpstr>
      <vt:lpstr>Steve Murillo Campo Consultor Nómina</vt:lpstr>
      <vt:lpstr>Presentación de PowerPoint</vt:lpstr>
      <vt:lpstr>CONCEPTOS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ERP Siesa Enterprise</dc:title>
  <dc:creator>Alvaro Andres Coy Suarez</dc:creator>
  <cp:lastModifiedBy>steve murillo</cp:lastModifiedBy>
  <cp:revision>100</cp:revision>
  <dcterms:created xsi:type="dcterms:W3CDTF">2016-10-24T13:58:01Z</dcterms:created>
  <dcterms:modified xsi:type="dcterms:W3CDTF">2017-03-27T20:26:36Z</dcterms:modified>
</cp:coreProperties>
</file>